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 id="270" r:id="rId55"/>
    <p:sldId id="271" r:id="rId56"/>
    <p:sldId id="272" r:id="rId57"/>
    <p:sldId id="273" r:id="rId58"/>
    <p:sldId id="274" r:id="rId59"/>
    <p:sldId id="275" r:id="rId60"/>
    <p:sldId id="276" r:id="rId6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Questrial" charset="1" panose="02000000000000000000"/>
      <p:regular r:id="rId14"/>
    </p:embeddedFont>
    <p:embeddedFont>
      <p:font typeface="Grand Cru S" charset="1" panose="00000500000000000000"/>
      <p:regular r:id="rId15"/>
    </p:embeddedFont>
    <p:embeddedFont>
      <p:font typeface="Grand Cru S Bold" charset="1" panose="00000800000000000000"/>
      <p:regular r:id="rId16"/>
    </p:embeddedFont>
    <p:embeddedFont>
      <p:font typeface="Grand Cru S Italics" charset="1" panose="00000500000000000000"/>
      <p:regular r:id="rId17"/>
    </p:embeddedFont>
    <p:embeddedFont>
      <p:font typeface="Grand Cru S Bold Italics" charset="1" panose="00000800000000000000"/>
      <p:regular r:id="rId18"/>
    </p:embeddedFont>
    <p:embeddedFont>
      <p:font typeface="Grand Cru S Extra-Light" charset="1" panose="00000300000000000000"/>
      <p:regular r:id="rId19"/>
    </p:embeddedFont>
    <p:embeddedFont>
      <p:font typeface="Grand Cru S Extra-Light Italics" charset="1" panose="00000300000000000000"/>
      <p:regular r:id="rId20"/>
    </p:embeddedFont>
    <p:embeddedFont>
      <p:font typeface="Grand Cru S Light" charset="1" panose="00000400000000000000"/>
      <p:regular r:id="rId21"/>
    </p:embeddedFont>
    <p:embeddedFont>
      <p:font typeface="Grand Cru S Light Italics" charset="1" panose="00000400000000000000"/>
      <p:regular r:id="rId22"/>
    </p:embeddedFont>
    <p:embeddedFont>
      <p:font typeface="Grand Cru S Medium" charset="1" panose="00000600000000000000"/>
      <p:regular r:id="rId23"/>
    </p:embeddedFont>
    <p:embeddedFont>
      <p:font typeface="Grand Cru S Medium Italics" charset="1" panose="00000600000000000000"/>
      <p:regular r:id="rId24"/>
    </p:embeddedFont>
    <p:embeddedFont>
      <p:font typeface="Grand Cru S Ultra-Bold" charset="1" panose="00000900000000000000"/>
      <p:regular r:id="rId25"/>
    </p:embeddedFont>
    <p:embeddedFont>
      <p:font typeface="Grand Cru S Ultra-Bold Italics" charset="1" panose="000009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
      <p:font typeface="29LT Adir" charset="1" panose="00000506000000000000"/>
      <p:regular r:id="rId33"/>
    </p:embeddedFont>
    <p:embeddedFont>
      <p:font typeface="29LT Adir Bold" charset="1" panose="00000806000000000000"/>
      <p:regular r:id="rId34"/>
    </p:embeddedFont>
    <p:embeddedFont>
      <p:font typeface="29LT Adir Thin" charset="1" panose="00000206000000000000"/>
      <p:regular r:id="rId35"/>
    </p:embeddedFont>
    <p:embeddedFont>
      <p:font typeface="29LT Adir Extra-Light" charset="1" panose="00000306000000000000"/>
      <p:regular r:id="rId36"/>
    </p:embeddedFont>
    <p:embeddedFont>
      <p:font typeface="29LT Adir Light" charset="1" panose="00000406000000000000"/>
      <p:regular r:id="rId37"/>
    </p:embeddedFont>
    <p:embeddedFont>
      <p:font typeface="29LT Adir Medium" charset="1" panose="00000606000000000000"/>
      <p:regular r:id="rId38"/>
    </p:embeddedFont>
    <p:embeddedFont>
      <p:font typeface="29LT Adir Semi-Bold" charset="1" panose="00000706000000000000"/>
      <p:regular r:id="rId39"/>
    </p:embeddedFont>
    <p:embeddedFont>
      <p:font typeface="29LT Adir Ultra-Bold" charset="1" panose="00000906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55" Target="slides/slide15.xml" Type="http://schemas.openxmlformats.org/officeDocument/2006/relationships/slide"/><Relationship Id="rId56" Target="slides/slide16.xml" Type="http://schemas.openxmlformats.org/officeDocument/2006/relationships/slide"/><Relationship Id="rId57" Target="slides/slide17.xml" Type="http://schemas.openxmlformats.org/officeDocument/2006/relationships/slide"/><Relationship Id="rId58" Target="slides/slide18.xml" Type="http://schemas.openxmlformats.org/officeDocument/2006/relationships/slide"/><Relationship Id="rId59" Target="slides/slide19.xml" Type="http://schemas.openxmlformats.org/officeDocument/2006/relationships/slide"/><Relationship Id="rId6" Target="fonts/font6.fntdata" Type="http://schemas.openxmlformats.org/officeDocument/2006/relationships/font"/><Relationship Id="rId60" Target="slides/slide20.xml" Type="http://schemas.openxmlformats.org/officeDocument/2006/relationships/slide"/><Relationship Id="rId61" Target="slides/slide2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gif"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3.gif"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gif" Type="http://schemas.openxmlformats.org/officeDocument/2006/relationships/image"/><Relationship Id="rId7" Target="../media/image32.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246776"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4678464" y="2759135"/>
            <a:ext cx="2738459" cy="3218346"/>
          </a:xfrm>
          <a:custGeom>
            <a:avLst/>
            <a:gdLst/>
            <a:ahLst/>
            <a:cxnLst/>
            <a:rect r="r" b="b" t="t" l="l"/>
            <a:pathLst>
              <a:path h="3218346" w="2738459">
                <a:moveTo>
                  <a:pt x="0" y="0"/>
                </a:moveTo>
                <a:lnTo>
                  <a:pt x="2738458" y="0"/>
                </a:lnTo>
                <a:lnTo>
                  <a:pt x="2738458" y="3218347"/>
                </a:lnTo>
                <a:lnTo>
                  <a:pt x="0" y="3218347"/>
                </a:lnTo>
                <a:lnTo>
                  <a:pt x="0" y="0"/>
                </a:lnTo>
                <a:close/>
              </a:path>
            </a:pathLst>
          </a:custGeom>
          <a:blipFill>
            <a:blip r:embed="rId2"/>
            <a:stretch>
              <a:fillRect l="-13034" t="-4432" r="-16589" b="-5864"/>
            </a:stretch>
          </a:blipFill>
        </p:spPr>
      </p:sp>
      <p:sp>
        <p:nvSpPr>
          <p:cNvPr name="Freeform 10" id="10"/>
          <p:cNvSpPr/>
          <p:nvPr/>
        </p:nvSpPr>
        <p:spPr>
          <a:xfrm flipH="false" flipV="false" rot="-3878630">
            <a:off x="2794727" y="442533"/>
            <a:ext cx="2034541" cy="1667625"/>
          </a:xfrm>
          <a:custGeom>
            <a:avLst/>
            <a:gdLst/>
            <a:ahLst/>
            <a:cxnLst/>
            <a:rect r="r" b="b" t="t" l="l"/>
            <a:pathLst>
              <a:path h="1667625" w="2034541">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3408337" y="6562914"/>
            <a:ext cx="4242992" cy="2681983"/>
          </a:xfrm>
          <a:custGeom>
            <a:avLst/>
            <a:gdLst/>
            <a:ahLst/>
            <a:cxnLst/>
            <a:rect r="r" b="b" t="t" l="l"/>
            <a:pathLst>
              <a:path h="2681983" w="4242992">
                <a:moveTo>
                  <a:pt x="0" y="0"/>
                </a:moveTo>
                <a:lnTo>
                  <a:pt x="4242992" y="0"/>
                </a:lnTo>
                <a:lnTo>
                  <a:pt x="4242992" y="2681984"/>
                </a:lnTo>
                <a:lnTo>
                  <a:pt x="0" y="2681984"/>
                </a:lnTo>
                <a:lnTo>
                  <a:pt x="0" y="0"/>
                </a:lnTo>
                <a:close/>
              </a:path>
            </a:pathLst>
          </a:custGeom>
          <a:blipFill>
            <a:blip r:embed="rId5"/>
            <a:stretch>
              <a:fillRect l="-7004" t="-21252" r="-5503" b="-23396"/>
            </a:stretch>
          </a:blipFill>
        </p:spPr>
      </p:sp>
      <p:sp>
        <p:nvSpPr>
          <p:cNvPr name="TextBox 12" id="12"/>
          <p:cNvSpPr txBox="true"/>
          <p:nvPr/>
        </p:nvSpPr>
        <p:spPr>
          <a:xfrm rot="0">
            <a:off x="3673690" y="2680106"/>
            <a:ext cx="10940621" cy="2686069"/>
          </a:xfrm>
          <a:prstGeom prst="rect">
            <a:avLst/>
          </a:prstGeom>
        </p:spPr>
        <p:txBody>
          <a:bodyPr anchor="t" rtlCol="false" tIns="0" lIns="0" bIns="0" rIns="0">
            <a:spAutoFit/>
          </a:bodyPr>
          <a:lstStyle/>
          <a:p>
            <a:pPr algn="ctr">
              <a:lnSpc>
                <a:spcPts val="7020"/>
              </a:lnSpc>
            </a:pPr>
            <a:r>
              <a:rPr lang="en-US" sz="5899">
                <a:solidFill>
                  <a:srgbClr val="261310"/>
                </a:solidFill>
                <a:latin typeface="Grand Cru S Heavy"/>
              </a:rPr>
              <a:t>A GSA-BASED IMPROVED MPPT SYSTEM FOR PV</a:t>
            </a:r>
          </a:p>
          <a:p>
            <a:pPr algn="ctr">
              <a:lnSpc>
                <a:spcPts val="7020"/>
              </a:lnSpc>
            </a:pPr>
            <a:r>
              <a:rPr lang="en-US" sz="5899">
                <a:solidFill>
                  <a:srgbClr val="261310"/>
                </a:solidFill>
                <a:latin typeface="Grand Cru S Heavy"/>
              </a:rPr>
              <a:t>Generation</a:t>
            </a:r>
          </a:p>
        </p:txBody>
      </p:sp>
      <p:sp>
        <p:nvSpPr>
          <p:cNvPr name="Freeform 13" id="13"/>
          <p:cNvSpPr/>
          <p:nvPr/>
        </p:nvSpPr>
        <p:spPr>
          <a:xfrm flipH="false" flipV="false" rot="0">
            <a:off x="680485" y="1957690"/>
            <a:ext cx="3502854" cy="6816969"/>
          </a:xfrm>
          <a:custGeom>
            <a:avLst/>
            <a:gdLst/>
            <a:ahLst/>
            <a:cxnLst/>
            <a:rect r="r" b="b" t="t" l="l"/>
            <a:pathLst>
              <a:path h="6816969" w="3502854">
                <a:moveTo>
                  <a:pt x="0" y="0"/>
                </a:moveTo>
                <a:lnTo>
                  <a:pt x="3502853" y="0"/>
                </a:lnTo>
                <a:lnTo>
                  <a:pt x="3502853"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536387">
            <a:off x="13829844" y="754680"/>
            <a:ext cx="3399978" cy="1673325"/>
          </a:xfrm>
          <a:custGeom>
            <a:avLst/>
            <a:gdLst/>
            <a:ahLst/>
            <a:cxnLst/>
            <a:rect r="r" b="b" t="t" l="l"/>
            <a:pathLst>
              <a:path h="1673325" w="3399978">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922619" y="6496239"/>
            <a:ext cx="6442762" cy="2131145"/>
          </a:xfrm>
          <a:prstGeom prst="rect">
            <a:avLst/>
          </a:prstGeom>
        </p:spPr>
        <p:txBody>
          <a:bodyPr anchor="t" rtlCol="false" tIns="0" lIns="0" bIns="0" rIns="0">
            <a:spAutoFit/>
          </a:bodyPr>
          <a:lstStyle/>
          <a:p>
            <a:pPr algn="ctr">
              <a:lnSpc>
                <a:spcPts val="4214"/>
              </a:lnSpc>
            </a:pPr>
            <a:r>
              <a:rPr lang="en-US" sz="3010">
                <a:solidFill>
                  <a:srgbClr val="FFFCF3"/>
                </a:solidFill>
                <a:latin typeface="Glacial Indifference Bold"/>
              </a:rPr>
              <a:t>Presented by </a:t>
            </a:r>
          </a:p>
          <a:p>
            <a:pPr algn="ctr">
              <a:lnSpc>
                <a:spcPts val="4214"/>
              </a:lnSpc>
            </a:pPr>
            <a:r>
              <a:rPr lang="en-US" sz="3010">
                <a:solidFill>
                  <a:srgbClr val="FFFCF3"/>
                </a:solidFill>
                <a:latin typeface="Glacial Indifference"/>
              </a:rPr>
              <a:t>Nguyễn Khắc Hoàng -18230</a:t>
            </a:r>
          </a:p>
          <a:p>
            <a:pPr algn="ctr">
              <a:lnSpc>
                <a:spcPts val="4214"/>
              </a:lnSpc>
            </a:pPr>
            <a:r>
              <a:rPr lang="en-US" sz="3010">
                <a:solidFill>
                  <a:srgbClr val="FFFCF3"/>
                </a:solidFill>
                <a:latin typeface="Glacial Indifference"/>
              </a:rPr>
              <a:t>Phùng Quang Nhật - 10221071</a:t>
            </a:r>
          </a:p>
          <a:p>
            <a:pPr algn="ctr">
              <a:lnSpc>
                <a:spcPts val="4214"/>
              </a:lnSpc>
              <a:spcBef>
                <a:spcPct val="0"/>
              </a:spcBef>
            </a:pPr>
            <a:r>
              <a:rPr lang="en-US" sz="3010">
                <a:solidFill>
                  <a:srgbClr val="FFFCF3"/>
                </a:solidFill>
                <a:latin typeface="Glacial Indifference"/>
              </a:rPr>
              <a:t>Nguyễn Đình Bảo Khang - 10221062</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2299636" y="2549382"/>
            <a:ext cx="13688728" cy="5432644"/>
          </a:xfrm>
          <a:prstGeom prst="rect">
            <a:avLst/>
          </a:prstGeom>
        </p:spPr>
        <p:txBody>
          <a:bodyPr anchor="t" rtlCol="false" tIns="0" lIns="0" bIns="0" rIns="0">
            <a:spAutoFit/>
          </a:bodyPr>
          <a:lstStyle/>
          <a:p>
            <a:pPr algn="ctr">
              <a:lnSpc>
                <a:spcPts val="6192"/>
              </a:lnSpc>
            </a:pPr>
            <a:r>
              <a:rPr lang="en-US" sz="3995">
                <a:solidFill>
                  <a:srgbClr val="4281C3"/>
                </a:solidFill>
                <a:latin typeface="Questrial"/>
              </a:rPr>
              <a:t>Gravitational Search Algorithm (GSA) </a:t>
            </a:r>
            <a:r>
              <a:rPr lang="en-US" sz="3995">
                <a:solidFill>
                  <a:srgbClr val="000000"/>
                </a:solidFill>
                <a:latin typeface="Questrial"/>
              </a:rPr>
              <a:t>is a computer-based method that mimics how objects attract each other due to gravity in nature. It's like particles interacting based on their masses. GSA is used to find the best solution to problems by adjusting the positions of these virtual particles, guided by simulated gravitational forces. It's a way computers learn from nature to solve complex problems effectively.</a:t>
            </a:r>
          </a:p>
        </p:txBody>
      </p:sp>
      <p:sp>
        <p:nvSpPr>
          <p:cNvPr name="TextBox 10" id="10"/>
          <p:cNvSpPr txBox="true"/>
          <p:nvPr/>
        </p:nvSpPr>
        <p:spPr>
          <a:xfrm rot="0">
            <a:off x="3719498" y="885874"/>
            <a:ext cx="10849005" cy="1265995"/>
          </a:xfrm>
          <a:prstGeom prst="rect">
            <a:avLst/>
          </a:prstGeom>
        </p:spPr>
        <p:txBody>
          <a:bodyPr anchor="t" rtlCol="false" tIns="0" lIns="0" bIns="0" rIns="0">
            <a:spAutoFit/>
          </a:bodyPr>
          <a:lstStyle/>
          <a:p>
            <a:pPr algn="ctr">
              <a:lnSpc>
                <a:spcPts val="9932"/>
              </a:lnSpc>
            </a:pPr>
            <a:r>
              <a:rPr lang="en-US" sz="8346">
                <a:solidFill>
                  <a:srgbClr val="261310"/>
                </a:solidFill>
                <a:latin typeface="Grand Cru S Bold"/>
              </a:rPr>
              <a:t>What is GSA?</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4103234" y="3851804"/>
            <a:ext cx="10739864" cy="5183594"/>
          </a:xfrm>
          <a:custGeom>
            <a:avLst/>
            <a:gdLst/>
            <a:ahLst/>
            <a:cxnLst/>
            <a:rect r="r" b="b" t="t" l="l"/>
            <a:pathLst>
              <a:path h="5183594" w="10739864">
                <a:moveTo>
                  <a:pt x="0" y="0"/>
                </a:moveTo>
                <a:lnTo>
                  <a:pt x="10739864" y="0"/>
                </a:lnTo>
                <a:lnTo>
                  <a:pt x="10739864" y="5183594"/>
                </a:lnTo>
                <a:lnTo>
                  <a:pt x="0" y="5183594"/>
                </a:lnTo>
                <a:lnTo>
                  <a:pt x="0" y="0"/>
                </a:lnTo>
                <a:close/>
              </a:path>
            </a:pathLst>
          </a:custGeom>
          <a:blipFill>
            <a:blip r:embed="rId2"/>
            <a:stretch>
              <a:fillRect l="0" t="0" r="0" b="0"/>
            </a:stretch>
          </a:blipFill>
        </p:spPr>
      </p:sp>
      <p:sp>
        <p:nvSpPr>
          <p:cNvPr name="TextBox 10" id="10"/>
          <p:cNvSpPr txBox="true"/>
          <p:nvPr/>
        </p:nvSpPr>
        <p:spPr>
          <a:xfrm rot="0">
            <a:off x="801182" y="914400"/>
            <a:ext cx="16931336" cy="2335530"/>
          </a:xfrm>
          <a:prstGeom prst="rect">
            <a:avLst/>
          </a:prstGeom>
        </p:spPr>
        <p:txBody>
          <a:bodyPr anchor="t" rtlCol="false" tIns="0" lIns="0" bIns="0" rIns="0">
            <a:spAutoFit/>
          </a:bodyPr>
          <a:lstStyle/>
          <a:p>
            <a:pPr>
              <a:lnSpc>
                <a:spcPts val="4710"/>
              </a:lnSpc>
            </a:pPr>
            <a:r>
              <a:rPr lang="en-US" sz="3000">
                <a:solidFill>
                  <a:srgbClr val="004AAD"/>
                </a:solidFill>
                <a:latin typeface="Questrial"/>
              </a:rPr>
              <a:t>Gravitational search algorithm (GSA) </a:t>
            </a:r>
            <a:r>
              <a:rPr lang="en-US" sz="3000">
                <a:solidFill>
                  <a:srgbClr val="000000"/>
                </a:solidFill>
                <a:latin typeface="Questrial"/>
              </a:rPr>
              <a:t>is an optimization algorithm based on the law of gravity and mass interactions. This algorithm is based on Newtonian gravity: "Every particle in the universe attracts every other particle with a force that is directly proportional to the product of their masses and inversely proportional to the square of the distance between them".</a:t>
            </a:r>
          </a:p>
        </p:txBody>
      </p:sp>
    </p:spTree>
  </p:cSld>
  <p:clrMapOvr>
    <a:masterClrMapping/>
  </p:clrMapOvr>
  <p:transition spd="slow">
    <p:push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82484"/>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pic>
        <p:nvPicPr>
          <p:cNvPr name="Picture 9" id="9"/>
          <p:cNvPicPr>
            <a:picLocks noChangeAspect="true"/>
          </p:cNvPicPr>
          <p:nvPr/>
        </p:nvPicPr>
        <p:blipFill>
          <a:blip r:embed="rId2"/>
          <a:srcRect l="0" t="0" r="0" b="0"/>
          <a:stretch>
            <a:fillRect/>
          </a:stretch>
        </p:blipFill>
        <p:spPr>
          <a:xfrm flipH="false" flipV="false" rot="0">
            <a:off x="1697924" y="3955328"/>
            <a:ext cx="1779937" cy="1779937"/>
          </a:xfrm>
          <a:prstGeom prst="rect">
            <a:avLst/>
          </a:prstGeom>
        </p:spPr>
      </p:pic>
      <p:sp>
        <p:nvSpPr>
          <p:cNvPr name="Freeform 10" id="10"/>
          <p:cNvSpPr/>
          <p:nvPr/>
        </p:nvSpPr>
        <p:spPr>
          <a:xfrm flipH="false" flipV="false" rot="0">
            <a:off x="10049835" y="3822409"/>
            <a:ext cx="1731880" cy="1731880"/>
          </a:xfrm>
          <a:custGeom>
            <a:avLst/>
            <a:gdLst/>
            <a:ahLst/>
            <a:cxnLst/>
            <a:rect r="r" b="b" t="t" l="l"/>
            <a:pathLst>
              <a:path h="1731880" w="1731880">
                <a:moveTo>
                  <a:pt x="0" y="0"/>
                </a:moveTo>
                <a:lnTo>
                  <a:pt x="1731881" y="0"/>
                </a:lnTo>
                <a:lnTo>
                  <a:pt x="1731881" y="1731881"/>
                </a:lnTo>
                <a:lnTo>
                  <a:pt x="0" y="1731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1" id="11"/>
          <p:cNvPicPr>
            <a:picLocks noChangeAspect="true"/>
          </p:cNvPicPr>
          <p:nvPr/>
        </p:nvPicPr>
        <p:blipFill>
          <a:blip r:embed="rId5"/>
          <a:srcRect l="0" t="0" r="0" b="0"/>
          <a:stretch>
            <a:fillRect/>
          </a:stretch>
        </p:blipFill>
        <p:spPr>
          <a:xfrm flipH="false" flipV="false" rot="0">
            <a:off x="7566637" y="5735265"/>
            <a:ext cx="2556468" cy="1994045"/>
          </a:xfrm>
          <a:prstGeom prst="rect">
            <a:avLst/>
          </a:prstGeom>
        </p:spPr>
      </p:pic>
      <p:sp>
        <p:nvSpPr>
          <p:cNvPr name="TextBox 12" id="12"/>
          <p:cNvSpPr txBox="true"/>
          <p:nvPr/>
        </p:nvSpPr>
        <p:spPr>
          <a:xfrm rot="0">
            <a:off x="2197492" y="1596533"/>
            <a:ext cx="13893016" cy="1491557"/>
          </a:xfrm>
          <a:prstGeom prst="rect">
            <a:avLst/>
          </a:prstGeom>
        </p:spPr>
        <p:txBody>
          <a:bodyPr anchor="t" rtlCol="false" tIns="0" lIns="0" bIns="0" rIns="0">
            <a:spAutoFit/>
          </a:bodyPr>
          <a:lstStyle/>
          <a:p>
            <a:pPr algn="ctr">
              <a:lnSpc>
                <a:spcPts val="12009"/>
              </a:lnSpc>
              <a:spcBef>
                <a:spcPct val="0"/>
              </a:spcBef>
            </a:pPr>
            <a:r>
              <a:rPr lang="en-US" sz="8578">
                <a:solidFill>
                  <a:srgbClr val="261310"/>
                </a:solidFill>
                <a:latin typeface="Grand Cru S Bold"/>
              </a:rPr>
              <a:t>PSO Implementation</a:t>
            </a:r>
          </a:p>
        </p:txBody>
      </p:sp>
      <p:sp>
        <p:nvSpPr>
          <p:cNvPr name="TextBox 13" id="13"/>
          <p:cNvSpPr txBox="true"/>
          <p:nvPr/>
        </p:nvSpPr>
        <p:spPr>
          <a:xfrm rot="0">
            <a:off x="3868385" y="4573288"/>
            <a:ext cx="4282942" cy="1465549"/>
          </a:xfrm>
          <a:prstGeom prst="rect">
            <a:avLst/>
          </a:prstGeom>
        </p:spPr>
        <p:txBody>
          <a:bodyPr anchor="t" rtlCol="false" tIns="0" lIns="0" bIns="0" rIns="0">
            <a:spAutoFit/>
          </a:bodyPr>
          <a:lstStyle/>
          <a:p>
            <a:pPr>
              <a:lnSpc>
                <a:spcPts val="2910"/>
              </a:lnSpc>
            </a:pPr>
            <a:r>
              <a:rPr lang="en-US" sz="2078">
                <a:solidFill>
                  <a:srgbClr val="261310"/>
                </a:solidFill>
                <a:latin typeface="Questrial"/>
              </a:rPr>
              <a:t>Each particle represents a potential MPPT solution (duty cycle).</a:t>
            </a:r>
          </a:p>
          <a:p>
            <a:pPr>
              <a:lnSpc>
                <a:spcPts val="2910"/>
              </a:lnSpc>
            </a:pPr>
          </a:p>
          <a:p>
            <a:pPr>
              <a:lnSpc>
                <a:spcPts val="2910"/>
              </a:lnSpc>
            </a:pPr>
          </a:p>
        </p:txBody>
      </p:sp>
      <p:sp>
        <p:nvSpPr>
          <p:cNvPr name="TextBox 14" id="14"/>
          <p:cNvSpPr txBox="true"/>
          <p:nvPr/>
        </p:nvSpPr>
        <p:spPr>
          <a:xfrm rot="0">
            <a:off x="3244768" y="3898178"/>
            <a:ext cx="5600103"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Particles</a:t>
            </a:r>
          </a:p>
        </p:txBody>
      </p:sp>
      <p:sp>
        <p:nvSpPr>
          <p:cNvPr name="TextBox 15" id="15"/>
          <p:cNvSpPr txBox="true"/>
          <p:nvPr/>
        </p:nvSpPr>
        <p:spPr>
          <a:xfrm rot="0">
            <a:off x="6154743" y="7789221"/>
            <a:ext cx="5725555"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Keep track of solution</a:t>
            </a:r>
          </a:p>
        </p:txBody>
      </p:sp>
      <p:sp>
        <p:nvSpPr>
          <p:cNvPr name="TextBox 16" id="16"/>
          <p:cNvSpPr txBox="true"/>
          <p:nvPr/>
        </p:nvSpPr>
        <p:spPr>
          <a:xfrm rot="0">
            <a:off x="11453413" y="3898178"/>
            <a:ext cx="5221491"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Velocity and Position</a:t>
            </a:r>
          </a:p>
        </p:txBody>
      </p:sp>
      <p:sp>
        <p:nvSpPr>
          <p:cNvPr name="TextBox 17" id="17"/>
          <p:cNvSpPr txBox="true"/>
          <p:nvPr/>
        </p:nvSpPr>
        <p:spPr>
          <a:xfrm rot="0">
            <a:off x="6773967" y="8463124"/>
            <a:ext cx="4141809" cy="730185"/>
          </a:xfrm>
          <a:prstGeom prst="rect">
            <a:avLst/>
          </a:prstGeom>
        </p:spPr>
        <p:txBody>
          <a:bodyPr anchor="t" rtlCol="false" tIns="0" lIns="0" bIns="0" rIns="0">
            <a:spAutoFit/>
          </a:bodyPr>
          <a:lstStyle/>
          <a:p>
            <a:pPr>
              <a:lnSpc>
                <a:spcPts val="2910"/>
              </a:lnSpc>
            </a:pPr>
            <a:r>
              <a:rPr lang="en-US" sz="2078">
                <a:solidFill>
                  <a:srgbClr val="261310"/>
                </a:solidFill>
                <a:latin typeface="Questrial"/>
              </a:rPr>
              <a:t>The algorithm keeps track of the best solution found by any particle.</a:t>
            </a:r>
          </a:p>
        </p:txBody>
      </p:sp>
      <p:sp>
        <p:nvSpPr>
          <p:cNvPr name="TextBox 18" id="18"/>
          <p:cNvSpPr txBox="true"/>
          <p:nvPr/>
        </p:nvSpPr>
        <p:spPr>
          <a:xfrm rot="0">
            <a:off x="12176601" y="4544216"/>
            <a:ext cx="5082699" cy="1097867"/>
          </a:xfrm>
          <a:prstGeom prst="rect">
            <a:avLst/>
          </a:prstGeom>
        </p:spPr>
        <p:txBody>
          <a:bodyPr anchor="t" rtlCol="false" tIns="0" lIns="0" bIns="0" rIns="0">
            <a:spAutoFit/>
          </a:bodyPr>
          <a:lstStyle/>
          <a:p>
            <a:pPr>
              <a:lnSpc>
                <a:spcPts val="2910"/>
              </a:lnSpc>
            </a:pPr>
            <a:r>
              <a:rPr lang="en-US" sz="2078">
                <a:solidFill>
                  <a:srgbClr val="261310"/>
                </a:solidFill>
                <a:latin typeface="Questrial"/>
              </a:rPr>
              <a:t>Each particle adjusts its position (duty cycle) based on its own experience.</a:t>
            </a:r>
          </a:p>
          <a:p>
            <a:pPr>
              <a:lnSpc>
                <a:spcPts val="291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FFCF3"/>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0617103" y="934026"/>
            <a:ext cx="5411242" cy="8418948"/>
          </a:xfrm>
          <a:custGeom>
            <a:avLst/>
            <a:gdLst/>
            <a:ahLst/>
            <a:cxnLst/>
            <a:rect r="r" b="b" t="t" l="l"/>
            <a:pathLst>
              <a:path h="8418948" w="5411242">
                <a:moveTo>
                  <a:pt x="0" y="0"/>
                </a:moveTo>
                <a:lnTo>
                  <a:pt x="5411242" y="0"/>
                </a:lnTo>
                <a:lnTo>
                  <a:pt x="5411242" y="8418948"/>
                </a:lnTo>
                <a:lnTo>
                  <a:pt x="0" y="8418948"/>
                </a:lnTo>
                <a:lnTo>
                  <a:pt x="0" y="0"/>
                </a:lnTo>
                <a:close/>
              </a:path>
            </a:pathLst>
          </a:custGeom>
          <a:blipFill>
            <a:blip r:embed="rId2"/>
            <a:stretch>
              <a:fillRect l="0" t="0" r="0" b="0"/>
            </a:stretch>
          </a:blipFill>
        </p:spPr>
      </p:sp>
      <p:sp>
        <p:nvSpPr>
          <p:cNvPr name="TextBox 10" id="10"/>
          <p:cNvSpPr txBox="true"/>
          <p:nvPr/>
        </p:nvSpPr>
        <p:spPr>
          <a:xfrm rot="0">
            <a:off x="1507680" y="3328558"/>
            <a:ext cx="8343950" cy="2865120"/>
          </a:xfrm>
          <a:prstGeom prst="rect">
            <a:avLst/>
          </a:prstGeom>
        </p:spPr>
        <p:txBody>
          <a:bodyPr anchor="t" rtlCol="false" tIns="0" lIns="0" bIns="0" rIns="0">
            <a:spAutoFit/>
          </a:bodyPr>
          <a:lstStyle/>
          <a:p>
            <a:pPr algn="ctr">
              <a:lnSpc>
                <a:spcPts val="11340"/>
              </a:lnSpc>
            </a:pPr>
            <a:r>
              <a:rPr lang="en-US" sz="9000">
                <a:solidFill>
                  <a:srgbClr val="261310"/>
                </a:solidFill>
                <a:latin typeface="Grand Cru S Bold"/>
              </a:rPr>
              <a:t>PSO</a:t>
            </a:r>
          </a:p>
          <a:p>
            <a:pPr algn="ctr">
              <a:lnSpc>
                <a:spcPts val="11340"/>
              </a:lnSpc>
            </a:pPr>
            <a:r>
              <a:rPr lang="en-US" sz="9000">
                <a:solidFill>
                  <a:srgbClr val="261310"/>
                </a:solidFill>
                <a:latin typeface="Grand Cru S Bold"/>
              </a:rPr>
              <a:t>algorithms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82484"/>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grpSp>
        <p:nvGrpSpPr>
          <p:cNvPr name="Group 9" id="9"/>
          <p:cNvGrpSpPr/>
          <p:nvPr/>
        </p:nvGrpSpPr>
        <p:grpSpPr>
          <a:xfrm rot="0">
            <a:off x="1613096" y="3871592"/>
            <a:ext cx="1689484" cy="1689477"/>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774" t="-92390" r="-76862" b="-96745"/>
              </a:stretch>
            </a:blipFill>
          </p:spPr>
        </p:sp>
      </p:grpSp>
      <p:pic>
        <p:nvPicPr>
          <p:cNvPr name="Picture 11" id="11"/>
          <p:cNvPicPr>
            <a:picLocks noChangeAspect="true"/>
          </p:cNvPicPr>
          <p:nvPr/>
        </p:nvPicPr>
        <p:blipFill>
          <a:blip r:embed="rId3"/>
          <a:srcRect l="0" t="0" r="0" b="0"/>
          <a:stretch>
            <a:fillRect/>
          </a:stretch>
        </p:blipFill>
        <p:spPr>
          <a:xfrm flipH="false" flipV="false" rot="0">
            <a:off x="1613096" y="3871592"/>
            <a:ext cx="1680402" cy="1680402"/>
          </a:xfrm>
          <a:prstGeom prst="rect">
            <a:avLst/>
          </a:prstGeom>
        </p:spPr>
      </p:pic>
      <p:sp>
        <p:nvSpPr>
          <p:cNvPr name="Freeform 12" id="12"/>
          <p:cNvSpPr/>
          <p:nvPr/>
        </p:nvSpPr>
        <p:spPr>
          <a:xfrm flipH="false" flipV="false" rot="0">
            <a:off x="9341452" y="3679639"/>
            <a:ext cx="2338569" cy="1882548"/>
          </a:xfrm>
          <a:custGeom>
            <a:avLst/>
            <a:gdLst/>
            <a:ahLst/>
            <a:cxnLst/>
            <a:rect r="r" b="b" t="t" l="l"/>
            <a:pathLst>
              <a:path h="1882548" w="2338569">
                <a:moveTo>
                  <a:pt x="0" y="0"/>
                </a:moveTo>
                <a:lnTo>
                  <a:pt x="2338569" y="0"/>
                </a:lnTo>
                <a:lnTo>
                  <a:pt x="2338569" y="1882548"/>
                </a:lnTo>
                <a:lnTo>
                  <a:pt x="0" y="1882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3" id="13"/>
          <p:cNvPicPr>
            <a:picLocks noChangeAspect="true"/>
          </p:cNvPicPr>
          <p:nvPr/>
        </p:nvPicPr>
        <p:blipFill>
          <a:blip r:embed="rId6"/>
          <a:srcRect l="0" t="0" r="0" b="0"/>
          <a:stretch>
            <a:fillRect/>
          </a:stretch>
        </p:blipFill>
        <p:spPr>
          <a:xfrm flipH="false" flipV="false" rot="0">
            <a:off x="9608034" y="6417515"/>
            <a:ext cx="2455790" cy="2455790"/>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0">
            <a:off x="9608034" y="6417515"/>
            <a:ext cx="2455790" cy="2455790"/>
          </a:xfrm>
          <a:prstGeom prst="rect">
            <a:avLst/>
          </a:prstGeom>
        </p:spPr>
      </p:pic>
      <p:sp>
        <p:nvSpPr>
          <p:cNvPr name="TextBox 15" id="15"/>
          <p:cNvSpPr txBox="true"/>
          <p:nvPr/>
        </p:nvSpPr>
        <p:spPr>
          <a:xfrm rot="0">
            <a:off x="2197492" y="1596533"/>
            <a:ext cx="13893016" cy="1491557"/>
          </a:xfrm>
          <a:prstGeom prst="rect">
            <a:avLst/>
          </a:prstGeom>
        </p:spPr>
        <p:txBody>
          <a:bodyPr anchor="t" rtlCol="false" tIns="0" lIns="0" bIns="0" rIns="0">
            <a:spAutoFit/>
          </a:bodyPr>
          <a:lstStyle/>
          <a:p>
            <a:pPr algn="ctr">
              <a:lnSpc>
                <a:spcPts val="12009"/>
              </a:lnSpc>
              <a:spcBef>
                <a:spcPct val="0"/>
              </a:spcBef>
            </a:pPr>
            <a:r>
              <a:rPr lang="en-US" sz="8578">
                <a:solidFill>
                  <a:srgbClr val="261310"/>
                </a:solidFill>
                <a:latin typeface="Grand Cru S Bold"/>
              </a:rPr>
              <a:t>GSA Implementation</a:t>
            </a:r>
          </a:p>
        </p:txBody>
      </p:sp>
      <p:sp>
        <p:nvSpPr>
          <p:cNvPr name="TextBox 16" id="16"/>
          <p:cNvSpPr txBox="true"/>
          <p:nvPr/>
        </p:nvSpPr>
        <p:spPr>
          <a:xfrm rot="0">
            <a:off x="3868385" y="4573288"/>
            <a:ext cx="4282942" cy="1465549"/>
          </a:xfrm>
          <a:prstGeom prst="rect">
            <a:avLst/>
          </a:prstGeom>
        </p:spPr>
        <p:txBody>
          <a:bodyPr anchor="t" rtlCol="false" tIns="0" lIns="0" bIns="0" rIns="0">
            <a:spAutoFit/>
          </a:bodyPr>
          <a:lstStyle/>
          <a:p>
            <a:pPr>
              <a:lnSpc>
                <a:spcPts val="2910"/>
              </a:lnSpc>
            </a:pPr>
            <a:r>
              <a:rPr lang="en-US" sz="2078">
                <a:solidFill>
                  <a:srgbClr val="261310"/>
                </a:solidFill>
                <a:latin typeface="Questrial"/>
              </a:rPr>
              <a:t>Each particle represents a potential MPPT solution (duty cycle).</a:t>
            </a:r>
          </a:p>
          <a:p>
            <a:pPr>
              <a:lnSpc>
                <a:spcPts val="2910"/>
              </a:lnSpc>
            </a:pPr>
          </a:p>
          <a:p>
            <a:pPr>
              <a:lnSpc>
                <a:spcPts val="2910"/>
              </a:lnSpc>
            </a:pPr>
          </a:p>
        </p:txBody>
      </p:sp>
      <p:sp>
        <p:nvSpPr>
          <p:cNvPr name="TextBox 17" id="17"/>
          <p:cNvSpPr txBox="true"/>
          <p:nvPr/>
        </p:nvSpPr>
        <p:spPr>
          <a:xfrm rot="0">
            <a:off x="3244768" y="3898178"/>
            <a:ext cx="5600103"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Particles</a:t>
            </a:r>
          </a:p>
        </p:txBody>
      </p:sp>
      <p:sp>
        <p:nvSpPr>
          <p:cNvPr name="TextBox 18" id="18"/>
          <p:cNvSpPr txBox="true"/>
          <p:nvPr/>
        </p:nvSpPr>
        <p:spPr>
          <a:xfrm rot="0">
            <a:off x="3293498" y="6360365"/>
            <a:ext cx="5725555"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Attraction</a:t>
            </a:r>
          </a:p>
        </p:txBody>
      </p:sp>
      <p:sp>
        <p:nvSpPr>
          <p:cNvPr name="TextBox 19" id="19"/>
          <p:cNvSpPr txBox="true"/>
          <p:nvPr/>
        </p:nvSpPr>
        <p:spPr>
          <a:xfrm rot="0">
            <a:off x="11453413" y="3898178"/>
            <a:ext cx="5221491"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Mass</a:t>
            </a:r>
          </a:p>
        </p:txBody>
      </p:sp>
      <p:sp>
        <p:nvSpPr>
          <p:cNvPr name="TextBox 20" id="20"/>
          <p:cNvSpPr txBox="true"/>
          <p:nvPr/>
        </p:nvSpPr>
        <p:spPr>
          <a:xfrm rot="0">
            <a:off x="3868385" y="7040074"/>
            <a:ext cx="4141809" cy="1833231"/>
          </a:xfrm>
          <a:prstGeom prst="rect">
            <a:avLst/>
          </a:prstGeom>
        </p:spPr>
        <p:txBody>
          <a:bodyPr anchor="t" rtlCol="false" tIns="0" lIns="0" bIns="0" rIns="0">
            <a:spAutoFit/>
          </a:bodyPr>
          <a:lstStyle/>
          <a:p>
            <a:pPr>
              <a:lnSpc>
                <a:spcPts val="2910"/>
              </a:lnSpc>
            </a:pPr>
            <a:r>
              <a:rPr lang="en-US" sz="2078">
                <a:solidFill>
                  <a:srgbClr val="261310"/>
                </a:solidFill>
                <a:latin typeface="Questrial"/>
              </a:rPr>
              <a:t>Particles attract each other based on their mass (performance). Particles with higher performance (mass) attract others more strongly.</a:t>
            </a:r>
          </a:p>
        </p:txBody>
      </p:sp>
      <p:sp>
        <p:nvSpPr>
          <p:cNvPr name="TextBox 21" id="21"/>
          <p:cNvSpPr txBox="true"/>
          <p:nvPr/>
        </p:nvSpPr>
        <p:spPr>
          <a:xfrm rot="0">
            <a:off x="12176601" y="4544216"/>
            <a:ext cx="5082699" cy="1465549"/>
          </a:xfrm>
          <a:prstGeom prst="rect">
            <a:avLst/>
          </a:prstGeom>
        </p:spPr>
        <p:txBody>
          <a:bodyPr anchor="t" rtlCol="false" tIns="0" lIns="0" bIns="0" rIns="0">
            <a:spAutoFit/>
          </a:bodyPr>
          <a:lstStyle/>
          <a:p>
            <a:pPr>
              <a:lnSpc>
                <a:spcPts val="2910"/>
              </a:lnSpc>
            </a:pPr>
            <a:r>
              <a:rPr lang="en-US" sz="2078">
                <a:solidFill>
                  <a:srgbClr val="261310"/>
                </a:solidFill>
                <a:latin typeface="Questrial"/>
              </a:rPr>
              <a:t>The performance of each particle (how close it is to the maximum power point) determines its mass. Better solutions have more mass.</a:t>
            </a:r>
          </a:p>
        </p:txBody>
      </p:sp>
      <p:sp>
        <p:nvSpPr>
          <p:cNvPr name="TextBox 22" id="22"/>
          <p:cNvSpPr txBox="true"/>
          <p:nvPr/>
        </p:nvSpPr>
        <p:spPr>
          <a:xfrm rot="0">
            <a:off x="11680021" y="6550865"/>
            <a:ext cx="5725555" cy="536834"/>
          </a:xfrm>
          <a:prstGeom prst="rect">
            <a:avLst/>
          </a:prstGeom>
        </p:spPr>
        <p:txBody>
          <a:bodyPr anchor="t" rtlCol="false" tIns="0" lIns="0" bIns="0" rIns="0">
            <a:spAutoFit/>
          </a:bodyPr>
          <a:lstStyle/>
          <a:p>
            <a:pPr marL="687432" indent="-343716" lvl="1">
              <a:lnSpc>
                <a:spcPts val="4457"/>
              </a:lnSpc>
              <a:buFont typeface="Arial"/>
              <a:buChar char="•"/>
            </a:pPr>
            <a:r>
              <a:rPr lang="en-US" sz="3184" u="sng">
                <a:solidFill>
                  <a:srgbClr val="261310"/>
                </a:solidFill>
                <a:latin typeface="Grand Cru S Bold"/>
              </a:rPr>
              <a:t>Movement</a:t>
            </a:r>
          </a:p>
        </p:txBody>
      </p:sp>
      <p:sp>
        <p:nvSpPr>
          <p:cNvPr name="TextBox 23" id="23"/>
          <p:cNvSpPr txBox="true"/>
          <p:nvPr/>
        </p:nvSpPr>
        <p:spPr>
          <a:xfrm rot="0">
            <a:off x="12176601" y="7192474"/>
            <a:ext cx="4141809" cy="1833231"/>
          </a:xfrm>
          <a:prstGeom prst="rect">
            <a:avLst/>
          </a:prstGeom>
        </p:spPr>
        <p:txBody>
          <a:bodyPr anchor="t" rtlCol="false" tIns="0" lIns="0" bIns="0" rIns="0">
            <a:spAutoFit/>
          </a:bodyPr>
          <a:lstStyle/>
          <a:p>
            <a:pPr>
              <a:lnSpc>
                <a:spcPts val="2910"/>
              </a:lnSpc>
            </a:pPr>
            <a:r>
              <a:rPr lang="en-US" sz="2078">
                <a:solidFill>
                  <a:srgbClr val="261310"/>
                </a:solidFill>
                <a:latin typeface="Questrial"/>
              </a:rPr>
              <a:t>Each particle moves towards others based on the gravitational force, adjusting its duty cycle in hopes of finding the optimal point for maximum power output.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0190113" y="968811"/>
            <a:ext cx="5942631" cy="8289489"/>
          </a:xfrm>
          <a:custGeom>
            <a:avLst/>
            <a:gdLst/>
            <a:ahLst/>
            <a:cxnLst/>
            <a:rect r="r" b="b" t="t" l="l"/>
            <a:pathLst>
              <a:path h="8289489" w="5942631">
                <a:moveTo>
                  <a:pt x="0" y="0"/>
                </a:moveTo>
                <a:lnTo>
                  <a:pt x="5942631" y="0"/>
                </a:lnTo>
                <a:lnTo>
                  <a:pt x="5942631" y="8289489"/>
                </a:lnTo>
                <a:lnTo>
                  <a:pt x="0" y="8289489"/>
                </a:lnTo>
                <a:lnTo>
                  <a:pt x="0" y="0"/>
                </a:lnTo>
                <a:close/>
              </a:path>
            </a:pathLst>
          </a:custGeom>
          <a:blipFill>
            <a:blip r:embed="rId2"/>
            <a:stretch>
              <a:fillRect l="0" t="0" r="0" b="0"/>
            </a:stretch>
          </a:blipFill>
        </p:spPr>
      </p:sp>
      <p:sp>
        <p:nvSpPr>
          <p:cNvPr name="TextBox 10" id="10"/>
          <p:cNvSpPr txBox="true"/>
          <p:nvPr/>
        </p:nvSpPr>
        <p:spPr>
          <a:xfrm rot="0">
            <a:off x="1507680" y="3328558"/>
            <a:ext cx="8343950" cy="2865120"/>
          </a:xfrm>
          <a:prstGeom prst="rect">
            <a:avLst/>
          </a:prstGeom>
        </p:spPr>
        <p:txBody>
          <a:bodyPr anchor="t" rtlCol="false" tIns="0" lIns="0" bIns="0" rIns="0">
            <a:spAutoFit/>
          </a:bodyPr>
          <a:lstStyle/>
          <a:p>
            <a:pPr algn="ctr">
              <a:lnSpc>
                <a:spcPts val="11340"/>
              </a:lnSpc>
            </a:pPr>
            <a:r>
              <a:rPr lang="en-US" sz="9000">
                <a:solidFill>
                  <a:srgbClr val="261310"/>
                </a:solidFill>
                <a:latin typeface="Grand Cru S Bold"/>
              </a:rPr>
              <a:t>GSA</a:t>
            </a:r>
          </a:p>
          <a:p>
            <a:pPr algn="ctr">
              <a:lnSpc>
                <a:spcPts val="11340"/>
              </a:lnSpc>
            </a:pPr>
            <a:r>
              <a:rPr lang="en-US" sz="9000">
                <a:solidFill>
                  <a:srgbClr val="261310"/>
                </a:solidFill>
                <a:latin typeface="Grand Cru S Bold"/>
              </a:rPr>
              <a:t>algorithms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028700" y="2081823"/>
            <a:ext cx="7034390" cy="912495"/>
          </a:xfrm>
          <a:prstGeom prst="rect">
            <a:avLst/>
          </a:prstGeom>
        </p:spPr>
        <p:txBody>
          <a:bodyPr anchor="t" rtlCol="false" tIns="0" lIns="0" bIns="0" rIns="0">
            <a:spAutoFit/>
          </a:bodyPr>
          <a:lstStyle/>
          <a:p>
            <a:pPr algn="ctr">
              <a:lnSpc>
                <a:spcPts val="7139"/>
              </a:lnSpc>
            </a:pPr>
            <a:r>
              <a:rPr lang="en-US" sz="6000">
                <a:solidFill>
                  <a:srgbClr val="261310"/>
                </a:solidFill>
                <a:latin typeface="Grand Cru S Bold"/>
              </a:rPr>
              <a:t>Advantage</a:t>
            </a:r>
          </a:p>
        </p:txBody>
      </p:sp>
      <p:sp>
        <p:nvSpPr>
          <p:cNvPr name="AutoShape 10" id="10"/>
          <p:cNvSpPr/>
          <p:nvPr/>
        </p:nvSpPr>
        <p:spPr>
          <a:xfrm flipH="true" flipV="true">
            <a:off x="9144000" y="1910373"/>
            <a:ext cx="0" cy="7996774"/>
          </a:xfrm>
          <a:prstGeom prst="line">
            <a:avLst/>
          </a:prstGeom>
          <a:ln cap="flat" w="38100">
            <a:solidFill>
              <a:srgbClr val="000000"/>
            </a:solidFill>
            <a:prstDash val="solid"/>
            <a:headEnd type="none" len="sm" w="sm"/>
            <a:tailEnd type="none" len="sm" w="sm"/>
          </a:ln>
        </p:spPr>
      </p:sp>
      <p:sp>
        <p:nvSpPr>
          <p:cNvPr name="AutoShape 11" id="11"/>
          <p:cNvSpPr/>
          <p:nvPr/>
        </p:nvSpPr>
        <p:spPr>
          <a:xfrm>
            <a:off x="441723" y="1910373"/>
            <a:ext cx="17404553"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200973" y="664080"/>
            <a:ext cx="16431132" cy="1073785"/>
          </a:xfrm>
          <a:prstGeom prst="rect">
            <a:avLst/>
          </a:prstGeom>
        </p:spPr>
        <p:txBody>
          <a:bodyPr anchor="t" rtlCol="false" tIns="0" lIns="0" bIns="0" rIns="0">
            <a:spAutoFit/>
          </a:bodyPr>
          <a:lstStyle/>
          <a:p>
            <a:pPr algn="ctr">
              <a:lnSpc>
                <a:spcPts val="8329"/>
              </a:lnSpc>
            </a:pPr>
            <a:r>
              <a:rPr lang="en-US" sz="6999">
                <a:solidFill>
                  <a:srgbClr val="261310"/>
                </a:solidFill>
                <a:latin typeface="Grand Cru S Bold"/>
              </a:rPr>
              <a:t>Particle Swarm Optimization</a:t>
            </a:r>
          </a:p>
        </p:txBody>
      </p:sp>
      <p:sp>
        <p:nvSpPr>
          <p:cNvPr name="TextBox 13" id="13"/>
          <p:cNvSpPr txBox="true"/>
          <p:nvPr/>
        </p:nvSpPr>
        <p:spPr>
          <a:xfrm rot="0">
            <a:off x="9843966" y="2081823"/>
            <a:ext cx="7034390" cy="912495"/>
          </a:xfrm>
          <a:prstGeom prst="rect">
            <a:avLst/>
          </a:prstGeom>
        </p:spPr>
        <p:txBody>
          <a:bodyPr anchor="t" rtlCol="false" tIns="0" lIns="0" bIns="0" rIns="0">
            <a:spAutoFit/>
          </a:bodyPr>
          <a:lstStyle/>
          <a:p>
            <a:pPr algn="ctr">
              <a:lnSpc>
                <a:spcPts val="7139"/>
              </a:lnSpc>
            </a:pPr>
            <a:r>
              <a:rPr lang="en-US" sz="6000">
                <a:solidFill>
                  <a:srgbClr val="261310"/>
                </a:solidFill>
                <a:latin typeface="Grand Cru S Bold"/>
              </a:rPr>
              <a:t>Disadvantage</a:t>
            </a:r>
          </a:p>
        </p:txBody>
      </p:sp>
      <p:sp>
        <p:nvSpPr>
          <p:cNvPr name="TextBox 14" id="14"/>
          <p:cNvSpPr txBox="true"/>
          <p:nvPr/>
        </p:nvSpPr>
        <p:spPr>
          <a:xfrm rot="0">
            <a:off x="9139238" y="4953317"/>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15" id="15"/>
          <p:cNvSpPr txBox="true"/>
          <p:nvPr/>
        </p:nvSpPr>
        <p:spPr>
          <a:xfrm rot="0">
            <a:off x="664481" y="3427731"/>
            <a:ext cx="8246951" cy="4781153"/>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E17EB"/>
                </a:solidFill>
                <a:latin typeface="Canva Sans Bold"/>
              </a:rPr>
              <a:t>Simplicity</a:t>
            </a:r>
            <a:r>
              <a:rPr lang="en-US" sz="3000">
                <a:solidFill>
                  <a:srgbClr val="261310"/>
                </a:solidFill>
                <a:latin typeface="Canva Sans"/>
              </a:rPr>
              <a:t>: PSO is relatively simple to understand and implement</a:t>
            </a:r>
            <a:r>
              <a:rPr lang="en-US" sz="3000">
                <a:solidFill>
                  <a:srgbClr val="261310"/>
                </a:solidFill>
                <a:latin typeface="Canva Sans"/>
              </a:rPr>
              <a:t>.</a:t>
            </a:r>
          </a:p>
          <a:p>
            <a:pPr marL="647700" indent="-323850" lvl="1">
              <a:lnSpc>
                <a:spcPts val="4200"/>
              </a:lnSpc>
              <a:buFont typeface="Arial"/>
              <a:buChar char="•"/>
            </a:pPr>
            <a:r>
              <a:rPr lang="en-US" sz="3000">
                <a:solidFill>
                  <a:srgbClr val="5E17EB"/>
                </a:solidFill>
                <a:latin typeface="Canva Sans Bold"/>
              </a:rPr>
              <a:t>Flexibility</a:t>
            </a:r>
            <a:r>
              <a:rPr lang="en-US" sz="3000">
                <a:solidFill>
                  <a:srgbClr val="261310"/>
                </a:solidFill>
                <a:latin typeface="Canva Sans"/>
              </a:rPr>
              <a:t>: PSO can adapt to different characteristics of the solar panel and environmental conditions.</a:t>
            </a:r>
          </a:p>
          <a:p>
            <a:pPr marL="647700" indent="-323850" lvl="1">
              <a:lnSpc>
                <a:spcPts val="4200"/>
              </a:lnSpc>
              <a:buFont typeface="Arial"/>
              <a:buChar char="•"/>
            </a:pPr>
            <a:r>
              <a:rPr lang="en-US" sz="3000">
                <a:solidFill>
                  <a:srgbClr val="5E17EB"/>
                </a:solidFill>
                <a:latin typeface="Canva Sans Bold"/>
              </a:rPr>
              <a:t>Robustness</a:t>
            </a:r>
            <a:r>
              <a:rPr lang="en-US" sz="3000">
                <a:solidFill>
                  <a:srgbClr val="261310"/>
                </a:solidFill>
                <a:latin typeface="Canva Sans Bold"/>
              </a:rPr>
              <a:t>:</a:t>
            </a:r>
            <a:r>
              <a:rPr lang="en-US" sz="3000">
                <a:solidFill>
                  <a:srgbClr val="261310"/>
                </a:solidFill>
                <a:latin typeface="Canva Sans"/>
              </a:rPr>
              <a:t> It's effective in tracking the global maximum power point under varying conditions.</a:t>
            </a:r>
          </a:p>
          <a:p>
            <a:pPr>
              <a:lnSpc>
                <a:spcPts val="4200"/>
              </a:lnSpc>
            </a:pPr>
          </a:p>
        </p:txBody>
      </p:sp>
      <p:sp>
        <p:nvSpPr>
          <p:cNvPr name="TextBox 16" id="16"/>
          <p:cNvSpPr txBox="true"/>
          <p:nvPr/>
        </p:nvSpPr>
        <p:spPr>
          <a:xfrm rot="0">
            <a:off x="9372600" y="3427731"/>
            <a:ext cx="8057117" cy="584786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E17EB"/>
                </a:solidFill>
                <a:latin typeface="Canva Sans Bold"/>
              </a:rPr>
              <a:t>Risk of Local Minima:</a:t>
            </a:r>
            <a:r>
              <a:rPr lang="en-US" sz="3000">
                <a:solidFill>
                  <a:srgbClr val="000000"/>
                </a:solidFill>
                <a:latin typeface="Canva Sans"/>
              </a:rPr>
              <a:t> Sometimes, PSO may get trapped in a local optimum.</a:t>
            </a:r>
          </a:p>
          <a:p>
            <a:pPr marL="647700" indent="-323850" lvl="1">
              <a:lnSpc>
                <a:spcPts val="4200"/>
              </a:lnSpc>
              <a:buFont typeface="Arial"/>
              <a:buChar char="•"/>
            </a:pPr>
            <a:r>
              <a:rPr lang="en-US" sz="3000">
                <a:solidFill>
                  <a:srgbClr val="5E17EB"/>
                </a:solidFill>
                <a:latin typeface="Canva Sans Bold"/>
              </a:rPr>
              <a:t>Parameter Sensitivity</a:t>
            </a:r>
            <a:r>
              <a:rPr lang="en-US" sz="3000">
                <a:solidFill>
                  <a:srgbClr val="000000"/>
                </a:solidFill>
                <a:latin typeface="Canva Sans"/>
              </a:rPr>
              <a:t>: The performance of PSO is highly dependent on the choice of parameters like particle velocity and inertia weight.</a:t>
            </a:r>
          </a:p>
          <a:p>
            <a:pPr marL="647700" indent="-323850" lvl="1">
              <a:lnSpc>
                <a:spcPts val="4200"/>
              </a:lnSpc>
              <a:buFont typeface="Arial"/>
              <a:buChar char="•"/>
            </a:pPr>
            <a:r>
              <a:rPr lang="en-US" sz="3000">
                <a:solidFill>
                  <a:srgbClr val="5E17EB"/>
                </a:solidFill>
                <a:latin typeface="Canva Sans Bold"/>
              </a:rPr>
              <a:t>Overhead: </a:t>
            </a:r>
            <a:r>
              <a:rPr lang="en-US" sz="3000">
                <a:solidFill>
                  <a:srgbClr val="000000"/>
                </a:solidFill>
                <a:latin typeface="Canva Sans"/>
              </a:rPr>
              <a:t>PSO requires a fair amount of computational resources for particle management and velocity calculations.</a:t>
            </a:r>
          </a:p>
          <a:p>
            <a:pPr>
              <a:lnSpc>
                <a:spcPts val="4200"/>
              </a:lnSpc>
            </a:pPr>
          </a:p>
          <a:p>
            <a:pPr>
              <a:lnSpc>
                <a:spcPts val="4200"/>
              </a:lnSpc>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1028700" y="2081823"/>
            <a:ext cx="7034390" cy="912495"/>
          </a:xfrm>
          <a:prstGeom prst="rect">
            <a:avLst/>
          </a:prstGeom>
        </p:spPr>
        <p:txBody>
          <a:bodyPr anchor="t" rtlCol="false" tIns="0" lIns="0" bIns="0" rIns="0">
            <a:spAutoFit/>
          </a:bodyPr>
          <a:lstStyle/>
          <a:p>
            <a:pPr algn="ctr">
              <a:lnSpc>
                <a:spcPts val="7139"/>
              </a:lnSpc>
            </a:pPr>
            <a:r>
              <a:rPr lang="en-US" sz="6000">
                <a:solidFill>
                  <a:srgbClr val="261310"/>
                </a:solidFill>
                <a:latin typeface="Grand Cru S Bold"/>
              </a:rPr>
              <a:t>Advantage</a:t>
            </a:r>
          </a:p>
        </p:txBody>
      </p:sp>
      <p:sp>
        <p:nvSpPr>
          <p:cNvPr name="AutoShape 10" id="10"/>
          <p:cNvSpPr/>
          <p:nvPr/>
        </p:nvSpPr>
        <p:spPr>
          <a:xfrm flipH="true" flipV="true">
            <a:off x="9144000" y="1910373"/>
            <a:ext cx="0" cy="7996774"/>
          </a:xfrm>
          <a:prstGeom prst="line">
            <a:avLst/>
          </a:prstGeom>
          <a:ln cap="flat" w="38100">
            <a:solidFill>
              <a:srgbClr val="000000"/>
            </a:solidFill>
            <a:prstDash val="solid"/>
            <a:headEnd type="none" len="sm" w="sm"/>
            <a:tailEnd type="none" len="sm" w="sm"/>
          </a:ln>
        </p:spPr>
      </p:sp>
      <p:sp>
        <p:nvSpPr>
          <p:cNvPr name="AutoShape 11" id="11"/>
          <p:cNvSpPr/>
          <p:nvPr/>
        </p:nvSpPr>
        <p:spPr>
          <a:xfrm>
            <a:off x="441723" y="1910373"/>
            <a:ext cx="17404553"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200973" y="664080"/>
            <a:ext cx="16431132" cy="1073785"/>
          </a:xfrm>
          <a:prstGeom prst="rect">
            <a:avLst/>
          </a:prstGeom>
        </p:spPr>
        <p:txBody>
          <a:bodyPr anchor="t" rtlCol="false" tIns="0" lIns="0" bIns="0" rIns="0">
            <a:spAutoFit/>
          </a:bodyPr>
          <a:lstStyle/>
          <a:p>
            <a:pPr algn="ctr">
              <a:lnSpc>
                <a:spcPts val="8329"/>
              </a:lnSpc>
            </a:pPr>
            <a:r>
              <a:rPr lang="en-US" sz="6999">
                <a:solidFill>
                  <a:srgbClr val="261310"/>
                </a:solidFill>
                <a:latin typeface="Grand Cru S Bold"/>
              </a:rPr>
              <a:t>Gravitational Search Algorithm</a:t>
            </a:r>
          </a:p>
        </p:txBody>
      </p:sp>
      <p:sp>
        <p:nvSpPr>
          <p:cNvPr name="TextBox 13" id="13"/>
          <p:cNvSpPr txBox="true"/>
          <p:nvPr/>
        </p:nvSpPr>
        <p:spPr>
          <a:xfrm rot="0">
            <a:off x="9843966" y="2081823"/>
            <a:ext cx="7034390" cy="912495"/>
          </a:xfrm>
          <a:prstGeom prst="rect">
            <a:avLst/>
          </a:prstGeom>
        </p:spPr>
        <p:txBody>
          <a:bodyPr anchor="t" rtlCol="false" tIns="0" lIns="0" bIns="0" rIns="0">
            <a:spAutoFit/>
          </a:bodyPr>
          <a:lstStyle/>
          <a:p>
            <a:pPr algn="ctr">
              <a:lnSpc>
                <a:spcPts val="7139"/>
              </a:lnSpc>
            </a:pPr>
            <a:r>
              <a:rPr lang="en-US" sz="6000">
                <a:solidFill>
                  <a:srgbClr val="261310"/>
                </a:solidFill>
                <a:latin typeface="Grand Cru S Bold"/>
              </a:rPr>
              <a:t>Disadvantage</a:t>
            </a:r>
          </a:p>
        </p:txBody>
      </p:sp>
      <p:sp>
        <p:nvSpPr>
          <p:cNvPr name="TextBox 14" id="14"/>
          <p:cNvSpPr txBox="true"/>
          <p:nvPr/>
        </p:nvSpPr>
        <p:spPr>
          <a:xfrm rot="0">
            <a:off x="9139238" y="4953317"/>
            <a:ext cx="9525" cy="332740"/>
          </a:xfrm>
          <a:prstGeom prst="rect">
            <a:avLst/>
          </a:prstGeom>
        </p:spPr>
        <p:txBody>
          <a:bodyPr anchor="t" rtlCol="false" tIns="0" lIns="0" bIns="0" rIns="0">
            <a:spAutoFit/>
          </a:bodyPr>
          <a:lstStyle/>
          <a:p>
            <a:pPr algn="ctr">
              <a:lnSpc>
                <a:spcPts val="2659"/>
              </a:lnSpc>
              <a:spcBef>
                <a:spcPct val="0"/>
              </a:spcBef>
            </a:pPr>
          </a:p>
        </p:txBody>
      </p:sp>
      <p:sp>
        <p:nvSpPr>
          <p:cNvPr name="TextBox 15" id="15"/>
          <p:cNvSpPr txBox="true"/>
          <p:nvPr/>
        </p:nvSpPr>
        <p:spPr>
          <a:xfrm rot="0">
            <a:off x="9231409" y="3089568"/>
            <a:ext cx="8259504" cy="6914577"/>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E17EB"/>
                </a:solidFill>
                <a:latin typeface="Canva Sans Bold"/>
              </a:rPr>
              <a:t>Slow Convergence: </a:t>
            </a:r>
            <a:r>
              <a:rPr lang="en-US" sz="3000">
                <a:solidFill>
                  <a:srgbClr val="000000"/>
                </a:solidFill>
                <a:latin typeface="Canva Sans"/>
              </a:rPr>
              <a:t>Might take more time to find optimal solutions.</a:t>
            </a:r>
          </a:p>
          <a:p>
            <a:pPr marL="647700" indent="-323850" lvl="1">
              <a:lnSpc>
                <a:spcPts val="4200"/>
              </a:lnSpc>
              <a:buFont typeface="Arial"/>
              <a:buChar char="•"/>
            </a:pPr>
            <a:r>
              <a:rPr lang="en-US" sz="3000">
                <a:solidFill>
                  <a:srgbClr val="5E17EB"/>
                </a:solidFill>
                <a:latin typeface="Canva Sans Bold"/>
              </a:rPr>
              <a:t>Parameter Sensitivity: </a:t>
            </a:r>
            <a:r>
              <a:rPr lang="en-US" sz="3000">
                <a:solidFill>
                  <a:srgbClr val="000000"/>
                </a:solidFill>
                <a:latin typeface="Canva Sans"/>
              </a:rPr>
              <a:t>Performance depends on choosing the right parameter values.</a:t>
            </a:r>
          </a:p>
          <a:p>
            <a:pPr marL="647700" indent="-323850" lvl="1">
              <a:lnSpc>
                <a:spcPts val="4200"/>
              </a:lnSpc>
              <a:buFont typeface="Arial"/>
              <a:buChar char="•"/>
            </a:pPr>
            <a:r>
              <a:rPr lang="en-US" sz="3000">
                <a:solidFill>
                  <a:srgbClr val="5E17EB"/>
                </a:solidFill>
                <a:latin typeface="Canva Sans Bold"/>
              </a:rPr>
              <a:t>Limited Application: </a:t>
            </a:r>
            <a:r>
              <a:rPr lang="en-US" sz="3000">
                <a:solidFill>
                  <a:srgbClr val="000000"/>
                </a:solidFill>
                <a:latin typeface="Canva Sans"/>
              </a:rPr>
              <a:t>Not as widely applied or validated in various real-world scenarios.</a:t>
            </a:r>
          </a:p>
          <a:p>
            <a:pPr marL="647700" indent="-323850" lvl="1">
              <a:lnSpc>
                <a:spcPts val="4200"/>
              </a:lnSpc>
              <a:buFont typeface="Arial"/>
              <a:buChar char="•"/>
            </a:pPr>
            <a:r>
              <a:rPr lang="en-US" sz="3000">
                <a:solidFill>
                  <a:srgbClr val="5E17EB"/>
                </a:solidFill>
                <a:latin typeface="Canva Sans Bold"/>
              </a:rPr>
              <a:t>Constraints Handling:</a:t>
            </a:r>
            <a:r>
              <a:rPr lang="en-US" sz="3000">
                <a:solidFill>
                  <a:srgbClr val="000000"/>
                </a:solidFill>
                <a:latin typeface="Canva Sans"/>
              </a:rPr>
              <a:t> May face challenges when dealing with optimization problems involving constraints.</a:t>
            </a:r>
          </a:p>
          <a:p>
            <a:pPr>
              <a:lnSpc>
                <a:spcPts val="4200"/>
              </a:lnSpc>
            </a:pPr>
          </a:p>
        </p:txBody>
      </p:sp>
      <p:sp>
        <p:nvSpPr>
          <p:cNvPr name="TextBox 16" id="16"/>
          <p:cNvSpPr txBox="true"/>
          <p:nvPr/>
        </p:nvSpPr>
        <p:spPr>
          <a:xfrm rot="0">
            <a:off x="1028700" y="3089568"/>
            <a:ext cx="7480891" cy="584786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5E17EB"/>
                </a:solidFill>
                <a:latin typeface="Canva Sans Bold"/>
              </a:rPr>
              <a:t>Global Search Capability:</a:t>
            </a:r>
            <a:r>
              <a:rPr lang="en-US" sz="3000">
                <a:solidFill>
                  <a:srgbClr val="000000"/>
                </a:solidFill>
                <a:latin typeface="Canva Sans"/>
              </a:rPr>
              <a:t> GSA is effective in exploring the search space and finding the global optimum.</a:t>
            </a:r>
          </a:p>
          <a:p>
            <a:pPr marL="647700" indent="-323850" lvl="1">
              <a:lnSpc>
                <a:spcPts val="4200"/>
              </a:lnSpc>
              <a:buFont typeface="Arial"/>
              <a:buChar char="•"/>
            </a:pPr>
            <a:r>
              <a:rPr lang="en-US" sz="3000">
                <a:solidFill>
                  <a:srgbClr val="5E17EB"/>
                </a:solidFill>
                <a:latin typeface="Canva Sans Bold"/>
              </a:rPr>
              <a:t>Adaptive:</a:t>
            </a:r>
            <a:r>
              <a:rPr lang="en-US" sz="3000">
                <a:solidFill>
                  <a:srgbClr val="000000"/>
                </a:solidFill>
                <a:latin typeface="Canva Sans"/>
              </a:rPr>
              <a:t> It can adjust to changing solar irradiance and temperature conditions.</a:t>
            </a:r>
          </a:p>
          <a:p>
            <a:pPr marL="647700" indent="-323850" lvl="1">
              <a:lnSpc>
                <a:spcPts val="4200"/>
              </a:lnSpc>
              <a:buFont typeface="Arial"/>
              <a:buChar char="•"/>
            </a:pPr>
            <a:r>
              <a:rPr lang="en-US" sz="3000">
                <a:solidFill>
                  <a:srgbClr val="5E17EB"/>
                </a:solidFill>
                <a:latin typeface="Canva Sans Bold"/>
              </a:rPr>
              <a:t>No Need for Derivative Information:</a:t>
            </a:r>
            <a:r>
              <a:rPr lang="en-US" sz="3000">
                <a:solidFill>
                  <a:srgbClr val="000000"/>
                </a:solidFill>
                <a:latin typeface="Canva Sans"/>
              </a:rPr>
              <a:t> It can be used for different kinds of problems, showing flexibility.</a:t>
            </a:r>
          </a:p>
          <a:p>
            <a:pPr>
              <a:lnSpc>
                <a:spcPts val="4200"/>
              </a:lnSpc>
            </a:pPr>
          </a:p>
        </p:txBody>
      </p:sp>
    </p:spTree>
  </p:cSld>
  <p:clrMapOvr>
    <a:masterClrMapping/>
  </p:clrMapOvr>
  <p:transition spd="slow">
    <p:push dir="u"/>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606870" y="746433"/>
            <a:ext cx="15074260" cy="7003250"/>
          </a:xfrm>
          <a:custGeom>
            <a:avLst/>
            <a:gdLst/>
            <a:ahLst/>
            <a:cxnLst/>
            <a:rect r="r" b="b" t="t" l="l"/>
            <a:pathLst>
              <a:path h="7003250" w="15074260">
                <a:moveTo>
                  <a:pt x="0" y="0"/>
                </a:moveTo>
                <a:lnTo>
                  <a:pt x="15074260" y="0"/>
                </a:lnTo>
                <a:lnTo>
                  <a:pt x="15074260" y="7003250"/>
                </a:lnTo>
                <a:lnTo>
                  <a:pt x="0" y="7003250"/>
                </a:lnTo>
                <a:lnTo>
                  <a:pt x="0" y="0"/>
                </a:lnTo>
                <a:close/>
              </a:path>
            </a:pathLst>
          </a:custGeom>
          <a:blipFill>
            <a:blip r:embed="rId2"/>
            <a:stretch>
              <a:fillRect l="0" t="0" r="0" b="0"/>
            </a:stretch>
          </a:blipFill>
        </p:spPr>
      </p:sp>
      <p:sp>
        <p:nvSpPr>
          <p:cNvPr name="Freeform 10" id="10"/>
          <p:cNvSpPr/>
          <p:nvPr/>
        </p:nvSpPr>
        <p:spPr>
          <a:xfrm flipH="false" flipV="false" rot="0">
            <a:off x="1606870" y="746711"/>
            <a:ext cx="15074260" cy="7002693"/>
          </a:xfrm>
          <a:custGeom>
            <a:avLst/>
            <a:gdLst/>
            <a:ahLst/>
            <a:cxnLst/>
            <a:rect r="r" b="b" t="t" l="l"/>
            <a:pathLst>
              <a:path h="7002693" w="15074260">
                <a:moveTo>
                  <a:pt x="0" y="0"/>
                </a:moveTo>
                <a:lnTo>
                  <a:pt x="15074260" y="0"/>
                </a:lnTo>
                <a:lnTo>
                  <a:pt x="15074260" y="7002694"/>
                </a:lnTo>
                <a:lnTo>
                  <a:pt x="0" y="7002694"/>
                </a:lnTo>
                <a:lnTo>
                  <a:pt x="0" y="0"/>
                </a:lnTo>
                <a:close/>
              </a:path>
            </a:pathLst>
          </a:custGeom>
          <a:blipFill>
            <a:blip r:embed="rId3"/>
            <a:stretch>
              <a:fillRect l="0" t="0" r="0" b="0"/>
            </a:stretch>
          </a:blipFill>
        </p:spPr>
      </p:sp>
      <p:sp>
        <p:nvSpPr>
          <p:cNvPr name="TextBox 11" id="11"/>
          <p:cNvSpPr txBox="true"/>
          <p:nvPr/>
        </p:nvSpPr>
        <p:spPr>
          <a:xfrm rot="0">
            <a:off x="5556325" y="8172756"/>
            <a:ext cx="7175349" cy="705441"/>
          </a:xfrm>
          <a:prstGeom prst="rect">
            <a:avLst/>
          </a:prstGeom>
        </p:spPr>
        <p:txBody>
          <a:bodyPr anchor="t" rtlCol="false" tIns="0" lIns="0" bIns="0" rIns="0">
            <a:spAutoFit/>
          </a:bodyPr>
          <a:lstStyle/>
          <a:p>
            <a:pPr algn="ctr">
              <a:lnSpc>
                <a:spcPts val="5739"/>
              </a:lnSpc>
            </a:pPr>
            <a:r>
              <a:rPr lang="en-US" sz="4099">
                <a:solidFill>
                  <a:srgbClr val="000000"/>
                </a:solidFill>
                <a:latin typeface="Glacial Indifference"/>
              </a:rPr>
              <a:t>PSO Performance</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606870" y="746433"/>
            <a:ext cx="15074260" cy="7003250"/>
          </a:xfrm>
          <a:custGeom>
            <a:avLst/>
            <a:gdLst/>
            <a:ahLst/>
            <a:cxnLst/>
            <a:rect r="r" b="b" t="t" l="l"/>
            <a:pathLst>
              <a:path h="7003250" w="15074260">
                <a:moveTo>
                  <a:pt x="0" y="0"/>
                </a:moveTo>
                <a:lnTo>
                  <a:pt x="15074260" y="0"/>
                </a:lnTo>
                <a:lnTo>
                  <a:pt x="15074260" y="7003250"/>
                </a:lnTo>
                <a:lnTo>
                  <a:pt x="0" y="7003250"/>
                </a:lnTo>
                <a:lnTo>
                  <a:pt x="0" y="0"/>
                </a:lnTo>
                <a:close/>
              </a:path>
            </a:pathLst>
          </a:custGeom>
          <a:blipFill>
            <a:blip r:embed="rId2"/>
            <a:stretch>
              <a:fillRect l="0" t="0" r="0" b="0"/>
            </a:stretch>
          </a:blipFill>
        </p:spPr>
      </p:sp>
      <p:sp>
        <p:nvSpPr>
          <p:cNvPr name="TextBox 10" id="10"/>
          <p:cNvSpPr txBox="true"/>
          <p:nvPr/>
        </p:nvSpPr>
        <p:spPr>
          <a:xfrm rot="0">
            <a:off x="5556325" y="8172756"/>
            <a:ext cx="7175349" cy="705441"/>
          </a:xfrm>
          <a:prstGeom prst="rect">
            <a:avLst/>
          </a:prstGeom>
        </p:spPr>
        <p:txBody>
          <a:bodyPr anchor="t" rtlCol="false" tIns="0" lIns="0" bIns="0" rIns="0">
            <a:spAutoFit/>
          </a:bodyPr>
          <a:lstStyle/>
          <a:p>
            <a:pPr algn="ctr">
              <a:lnSpc>
                <a:spcPts val="5739"/>
              </a:lnSpc>
            </a:pPr>
            <a:r>
              <a:rPr lang="en-US" sz="4099">
                <a:solidFill>
                  <a:srgbClr val="000000"/>
                </a:solidFill>
                <a:latin typeface="Glacial Indifference"/>
              </a:rPr>
              <a:t>GSA Performance</a:t>
            </a:r>
          </a:p>
        </p:txBody>
      </p:sp>
    </p:spTree>
  </p:cSld>
  <p:clrMapOvr>
    <a:masterClrMapping/>
  </p:clrMapOvr>
  <p:transition spd="slow">
    <p:push dir="u"/>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9144000" y="1211527"/>
            <a:ext cx="6731770" cy="2469984"/>
          </a:xfrm>
          <a:prstGeom prst="rect">
            <a:avLst/>
          </a:prstGeom>
        </p:spPr>
        <p:txBody>
          <a:bodyPr anchor="t" rtlCol="false" tIns="0" lIns="0" bIns="0" rIns="0">
            <a:spAutoFit/>
          </a:bodyPr>
          <a:lstStyle/>
          <a:p>
            <a:pPr algn="ctr">
              <a:lnSpc>
                <a:spcPts val="9739"/>
              </a:lnSpc>
            </a:pPr>
            <a:r>
              <a:rPr lang="en-US" sz="8324">
                <a:solidFill>
                  <a:srgbClr val="261310"/>
                </a:solidFill>
                <a:latin typeface="Grand Cru S Bold"/>
              </a:rPr>
              <a:t>The</a:t>
            </a:r>
          </a:p>
          <a:p>
            <a:pPr algn="ctr">
              <a:lnSpc>
                <a:spcPts val="9739"/>
              </a:lnSpc>
            </a:pPr>
            <a:r>
              <a:rPr lang="en-US" sz="8324">
                <a:solidFill>
                  <a:srgbClr val="261310"/>
                </a:solidFill>
                <a:latin typeface="Grand Cru S Bold"/>
              </a:rPr>
              <a:t>research</a:t>
            </a:r>
          </a:p>
        </p:txBody>
      </p:sp>
      <p:grpSp>
        <p:nvGrpSpPr>
          <p:cNvPr name="Group 10" id="10"/>
          <p:cNvGrpSpPr/>
          <p:nvPr/>
        </p:nvGrpSpPr>
        <p:grpSpPr>
          <a:xfrm rot="0">
            <a:off x="8215990" y="4629330"/>
            <a:ext cx="1028340" cy="1028340"/>
            <a:chOff x="0" y="0"/>
            <a:chExt cx="1371120" cy="1371120"/>
          </a:xfrm>
        </p:grpSpPr>
        <p:grpSp>
          <p:nvGrpSpPr>
            <p:cNvPr name="Group 11" id="11"/>
            <p:cNvGrpSpPr/>
            <p:nvPr/>
          </p:nvGrpSpPr>
          <p:grpSpPr>
            <a:xfrm rot="0">
              <a:off x="0" y="0"/>
              <a:ext cx="1371120" cy="13711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3" id="13"/>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a:rPr>
                <a:t>01</a:t>
              </a:r>
            </a:p>
          </p:txBody>
        </p:sp>
      </p:grpSp>
      <p:sp>
        <p:nvSpPr>
          <p:cNvPr name="Freeform 15" id="15"/>
          <p:cNvSpPr/>
          <p:nvPr/>
        </p:nvSpPr>
        <p:spPr>
          <a:xfrm flipH="false" flipV="false" rot="1844947">
            <a:off x="15383314" y="1851682"/>
            <a:ext cx="1984871" cy="1626913"/>
          </a:xfrm>
          <a:custGeom>
            <a:avLst/>
            <a:gdLst/>
            <a:ahLst/>
            <a:cxnLst/>
            <a:rect r="r" b="b" t="t" l="l"/>
            <a:pathLst>
              <a:path h="1626913" w="1984871">
                <a:moveTo>
                  <a:pt x="0" y="0"/>
                </a:moveTo>
                <a:lnTo>
                  <a:pt x="1984871" y="0"/>
                </a:lnTo>
                <a:lnTo>
                  <a:pt x="1984871" y="1626912"/>
                </a:lnTo>
                <a:lnTo>
                  <a:pt x="0" y="1626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8215990" y="6180827"/>
            <a:ext cx="1028340" cy="1028340"/>
            <a:chOff x="0" y="0"/>
            <a:chExt cx="1371120" cy="1371120"/>
          </a:xfrm>
        </p:grpSpPr>
        <p:grpSp>
          <p:nvGrpSpPr>
            <p:cNvPr name="Group 17" id="17"/>
            <p:cNvGrpSpPr/>
            <p:nvPr/>
          </p:nvGrpSpPr>
          <p:grpSpPr>
            <a:xfrm rot="0">
              <a:off x="0" y="0"/>
              <a:ext cx="1371120" cy="137112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19" id="19"/>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a:rPr>
                <a:t>02</a:t>
              </a:r>
            </a:p>
          </p:txBody>
        </p:sp>
      </p:grpSp>
      <p:grpSp>
        <p:nvGrpSpPr>
          <p:cNvPr name="Group 21" id="21"/>
          <p:cNvGrpSpPr/>
          <p:nvPr/>
        </p:nvGrpSpPr>
        <p:grpSpPr>
          <a:xfrm rot="0">
            <a:off x="8215990" y="7733042"/>
            <a:ext cx="1028340" cy="1028340"/>
            <a:chOff x="0" y="0"/>
            <a:chExt cx="1371120" cy="1371120"/>
          </a:xfrm>
        </p:grpSpPr>
        <p:grpSp>
          <p:nvGrpSpPr>
            <p:cNvPr name="Group 22" id="22"/>
            <p:cNvGrpSpPr/>
            <p:nvPr/>
          </p:nvGrpSpPr>
          <p:grpSpPr>
            <a:xfrm rot="0">
              <a:off x="0" y="0"/>
              <a:ext cx="1371120" cy="137112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733382" y="0"/>
                    </a:moveTo>
                    <a:lnTo>
                      <a:pt x="79418" y="0"/>
                    </a:lnTo>
                    <a:cubicBezTo>
                      <a:pt x="79418" y="43699"/>
                      <a:pt x="44079" y="79418"/>
                      <a:pt x="0" y="79418"/>
                    </a:cubicBezTo>
                    <a:lnTo>
                      <a:pt x="0" y="733382"/>
                    </a:lnTo>
                    <a:cubicBezTo>
                      <a:pt x="43699" y="733382"/>
                      <a:pt x="79418" y="768721"/>
                      <a:pt x="79418" y="812800"/>
                    </a:cubicBezTo>
                    <a:lnTo>
                      <a:pt x="733382" y="812800"/>
                    </a:lnTo>
                    <a:cubicBezTo>
                      <a:pt x="733382" y="769101"/>
                      <a:pt x="768721" y="733382"/>
                      <a:pt x="812800" y="733382"/>
                    </a:cubicBezTo>
                    <a:lnTo>
                      <a:pt x="812800" y="79418"/>
                    </a:lnTo>
                    <a:cubicBezTo>
                      <a:pt x="769101" y="79418"/>
                      <a:pt x="733382" y="44079"/>
                      <a:pt x="733382" y="0"/>
                    </a:cubicBezTo>
                    <a:close/>
                  </a:path>
                </a:pathLst>
              </a:custGeom>
              <a:solidFill>
                <a:srgbClr val="76AB9D"/>
              </a:solidFill>
            </p:spPr>
          </p:sp>
          <p:sp>
            <p:nvSpPr>
              <p:cNvPr name="TextBox 24" id="24"/>
              <p:cNvSpPr txBox="true"/>
              <p:nvPr/>
            </p:nvSpPr>
            <p:spPr>
              <a:xfrm>
                <a:off x="38100" y="-9525"/>
                <a:ext cx="736600" cy="784225"/>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70201" y="102418"/>
              <a:ext cx="1230718" cy="1213908"/>
            </a:xfrm>
            <a:prstGeom prst="rect">
              <a:avLst/>
            </a:prstGeom>
          </p:spPr>
          <p:txBody>
            <a:bodyPr anchor="t" rtlCol="false" tIns="0" lIns="0" bIns="0" rIns="0">
              <a:spAutoFit/>
            </a:bodyPr>
            <a:lstStyle/>
            <a:p>
              <a:pPr algn="ctr">
                <a:lnSpc>
                  <a:spcPts val="7699"/>
                </a:lnSpc>
                <a:spcBef>
                  <a:spcPct val="0"/>
                </a:spcBef>
              </a:pPr>
              <a:r>
                <a:rPr lang="en-US" sz="5499">
                  <a:solidFill>
                    <a:srgbClr val="261310"/>
                  </a:solidFill>
                  <a:latin typeface="29LT Adir"/>
                </a:rPr>
                <a:t>03</a:t>
              </a:r>
            </a:p>
          </p:txBody>
        </p:sp>
      </p:grpSp>
      <p:sp>
        <p:nvSpPr>
          <p:cNvPr name="Freeform 26" id="26"/>
          <p:cNvSpPr/>
          <p:nvPr/>
        </p:nvSpPr>
        <p:spPr>
          <a:xfrm flipH="false" flipV="false" rot="0">
            <a:off x="1320760" y="1862289"/>
            <a:ext cx="4795413" cy="6648753"/>
          </a:xfrm>
          <a:custGeom>
            <a:avLst/>
            <a:gdLst/>
            <a:ahLst/>
            <a:cxnLst/>
            <a:rect r="r" b="b" t="t" l="l"/>
            <a:pathLst>
              <a:path h="6648753" w="4795413">
                <a:moveTo>
                  <a:pt x="0" y="0"/>
                </a:moveTo>
                <a:lnTo>
                  <a:pt x="4795413" y="0"/>
                </a:lnTo>
                <a:lnTo>
                  <a:pt x="4795413" y="6648753"/>
                </a:lnTo>
                <a:lnTo>
                  <a:pt x="0" y="6648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9877755" y="4745192"/>
            <a:ext cx="7381545" cy="688909"/>
          </a:xfrm>
          <a:prstGeom prst="rect">
            <a:avLst/>
          </a:prstGeom>
        </p:spPr>
        <p:txBody>
          <a:bodyPr anchor="t" rtlCol="false" tIns="0" lIns="0" bIns="0" rIns="0">
            <a:spAutoFit/>
          </a:bodyPr>
          <a:lstStyle/>
          <a:p>
            <a:pPr>
              <a:lnSpc>
                <a:spcPts val="5599"/>
              </a:lnSpc>
            </a:pPr>
            <a:r>
              <a:rPr lang="en-US" sz="3999">
                <a:solidFill>
                  <a:srgbClr val="261310"/>
                </a:solidFill>
                <a:latin typeface="Questrial"/>
              </a:rPr>
              <a:t>Maximum Power Point Tracking</a:t>
            </a:r>
          </a:p>
        </p:txBody>
      </p:sp>
      <p:sp>
        <p:nvSpPr>
          <p:cNvPr name="TextBox 28" id="28"/>
          <p:cNvSpPr txBox="true"/>
          <p:nvPr/>
        </p:nvSpPr>
        <p:spPr>
          <a:xfrm rot="0">
            <a:off x="9877755" y="6302494"/>
            <a:ext cx="6424974" cy="688975"/>
          </a:xfrm>
          <a:prstGeom prst="rect">
            <a:avLst/>
          </a:prstGeom>
        </p:spPr>
        <p:txBody>
          <a:bodyPr anchor="t" rtlCol="false" tIns="0" lIns="0" bIns="0" rIns="0">
            <a:spAutoFit/>
          </a:bodyPr>
          <a:lstStyle/>
          <a:p>
            <a:pPr>
              <a:lnSpc>
                <a:spcPts val="5599"/>
              </a:lnSpc>
            </a:pPr>
            <a:r>
              <a:rPr lang="en-US" sz="3999">
                <a:solidFill>
                  <a:srgbClr val="261310"/>
                </a:solidFill>
                <a:latin typeface="Questrial"/>
              </a:rPr>
              <a:t>PSO and GSA</a:t>
            </a:r>
          </a:p>
        </p:txBody>
      </p:sp>
      <p:sp>
        <p:nvSpPr>
          <p:cNvPr name="TextBox 29" id="29"/>
          <p:cNvSpPr txBox="true"/>
          <p:nvPr/>
        </p:nvSpPr>
        <p:spPr>
          <a:xfrm rot="0">
            <a:off x="9877755" y="7859862"/>
            <a:ext cx="6424974" cy="688975"/>
          </a:xfrm>
          <a:prstGeom prst="rect">
            <a:avLst/>
          </a:prstGeom>
        </p:spPr>
        <p:txBody>
          <a:bodyPr anchor="t" rtlCol="false" tIns="0" lIns="0" bIns="0" rIns="0">
            <a:spAutoFit/>
          </a:bodyPr>
          <a:lstStyle/>
          <a:p>
            <a:pPr>
              <a:lnSpc>
                <a:spcPts val="5599"/>
              </a:lnSpc>
            </a:pPr>
            <a:r>
              <a:rPr lang="en-US" sz="3999">
                <a:solidFill>
                  <a:srgbClr val="261310"/>
                </a:solidFill>
                <a:latin typeface="Questrial"/>
              </a:rPr>
              <a:t>Test run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5869637" y="7520620"/>
            <a:ext cx="3898773" cy="4114800"/>
          </a:xfrm>
          <a:custGeom>
            <a:avLst/>
            <a:gdLst/>
            <a:ahLst/>
            <a:cxnLst/>
            <a:rect r="r" b="b" t="t" l="l"/>
            <a:pathLst>
              <a:path h="4114800" w="3898773">
                <a:moveTo>
                  <a:pt x="0" y="0"/>
                </a:moveTo>
                <a:lnTo>
                  <a:pt x="3898773" y="0"/>
                </a:lnTo>
                <a:lnTo>
                  <a:pt x="389877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298425">
            <a:off x="-1615677" y="-118344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591707" y="4198935"/>
            <a:ext cx="11824408" cy="1698630"/>
          </a:xfrm>
          <a:prstGeom prst="rect">
            <a:avLst/>
          </a:prstGeom>
        </p:spPr>
        <p:txBody>
          <a:bodyPr anchor="t" rtlCol="false" tIns="0" lIns="0" bIns="0" rIns="0">
            <a:spAutoFit/>
          </a:bodyPr>
          <a:lstStyle/>
          <a:p>
            <a:pPr>
              <a:lnSpc>
                <a:spcPts val="13860"/>
              </a:lnSpc>
              <a:spcBef>
                <a:spcPct val="0"/>
              </a:spcBef>
            </a:pPr>
            <a:r>
              <a:rPr lang="en-US" sz="9900">
                <a:solidFill>
                  <a:srgbClr val="261310"/>
                </a:solidFill>
                <a:latin typeface="Grand Cru S Bold"/>
              </a:rPr>
              <a:t>TEST RUN</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92716"/>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3471444" y="1858803"/>
            <a:ext cx="3490725" cy="4102440"/>
          </a:xfrm>
          <a:custGeom>
            <a:avLst/>
            <a:gdLst/>
            <a:ahLst/>
            <a:cxnLst/>
            <a:rect r="r" b="b" t="t" l="l"/>
            <a:pathLst>
              <a:path h="4102440" w="3490725">
                <a:moveTo>
                  <a:pt x="0" y="0"/>
                </a:moveTo>
                <a:lnTo>
                  <a:pt x="3490725" y="0"/>
                </a:lnTo>
                <a:lnTo>
                  <a:pt x="3490725" y="4102440"/>
                </a:lnTo>
                <a:lnTo>
                  <a:pt x="0" y="4102440"/>
                </a:lnTo>
                <a:lnTo>
                  <a:pt x="0" y="0"/>
                </a:lnTo>
                <a:close/>
              </a:path>
            </a:pathLst>
          </a:custGeom>
          <a:blipFill>
            <a:blip r:embed="rId2"/>
            <a:stretch>
              <a:fillRect l="-13034" t="-4432" r="-16589" b="-5864"/>
            </a:stretch>
          </a:blipFill>
        </p:spPr>
      </p:sp>
      <p:sp>
        <p:nvSpPr>
          <p:cNvPr name="Freeform 10" id="10"/>
          <p:cNvSpPr/>
          <p:nvPr/>
        </p:nvSpPr>
        <p:spPr>
          <a:xfrm flipH="false" flipV="false" rot="-3878630">
            <a:off x="4342326" y="1471233"/>
            <a:ext cx="2034541" cy="1667625"/>
          </a:xfrm>
          <a:custGeom>
            <a:avLst/>
            <a:gdLst/>
            <a:ahLst/>
            <a:cxnLst/>
            <a:rect r="r" b="b" t="t" l="l"/>
            <a:pathLst>
              <a:path h="1667625" w="2034541">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19178" y="6467075"/>
            <a:ext cx="4242992" cy="2681983"/>
          </a:xfrm>
          <a:custGeom>
            <a:avLst/>
            <a:gdLst/>
            <a:ahLst/>
            <a:cxnLst/>
            <a:rect r="r" b="b" t="t" l="l"/>
            <a:pathLst>
              <a:path h="2681983" w="4242992">
                <a:moveTo>
                  <a:pt x="0" y="0"/>
                </a:moveTo>
                <a:lnTo>
                  <a:pt x="4242991" y="0"/>
                </a:lnTo>
                <a:lnTo>
                  <a:pt x="4242991" y="2681983"/>
                </a:lnTo>
                <a:lnTo>
                  <a:pt x="0" y="2681983"/>
                </a:lnTo>
                <a:lnTo>
                  <a:pt x="0" y="0"/>
                </a:lnTo>
                <a:close/>
              </a:path>
            </a:pathLst>
          </a:custGeom>
          <a:blipFill>
            <a:blip r:embed="rId5"/>
            <a:stretch>
              <a:fillRect l="-7004" t="-21252" r="-5503" b="-23396"/>
            </a:stretch>
          </a:blipFill>
        </p:spPr>
      </p:sp>
      <p:sp>
        <p:nvSpPr>
          <p:cNvPr name="TextBox 12" id="12"/>
          <p:cNvSpPr txBox="true"/>
          <p:nvPr/>
        </p:nvSpPr>
        <p:spPr>
          <a:xfrm rot="0">
            <a:off x="5118086" y="3118717"/>
            <a:ext cx="8374502" cy="3656457"/>
          </a:xfrm>
          <a:prstGeom prst="rect">
            <a:avLst/>
          </a:prstGeom>
        </p:spPr>
        <p:txBody>
          <a:bodyPr anchor="t" rtlCol="false" tIns="0" lIns="0" bIns="0" rIns="0">
            <a:spAutoFit/>
          </a:bodyPr>
          <a:lstStyle/>
          <a:p>
            <a:pPr algn="ctr">
              <a:lnSpc>
                <a:spcPts val="13959"/>
              </a:lnSpc>
            </a:pPr>
            <a:r>
              <a:rPr lang="en-US" sz="14100">
                <a:solidFill>
                  <a:srgbClr val="261310"/>
                </a:solidFill>
                <a:latin typeface="Grand Cru S Bold"/>
              </a:rPr>
              <a:t>Thank</a:t>
            </a:r>
          </a:p>
          <a:p>
            <a:pPr algn="ctr">
              <a:lnSpc>
                <a:spcPts val="13959"/>
              </a:lnSpc>
            </a:pPr>
            <a:r>
              <a:rPr lang="en-US" sz="14100">
                <a:solidFill>
                  <a:srgbClr val="261310"/>
                </a:solidFill>
                <a:latin typeface="Grand Cru S Bold"/>
              </a:rPr>
              <a:t>you!</a:t>
            </a:r>
          </a:p>
        </p:txBody>
      </p:sp>
      <p:sp>
        <p:nvSpPr>
          <p:cNvPr name="Freeform 13" id="13"/>
          <p:cNvSpPr/>
          <p:nvPr/>
        </p:nvSpPr>
        <p:spPr>
          <a:xfrm flipH="false" flipV="false" rot="0">
            <a:off x="1481882" y="1858803"/>
            <a:ext cx="3502854" cy="6816969"/>
          </a:xfrm>
          <a:custGeom>
            <a:avLst/>
            <a:gdLst/>
            <a:ahLst/>
            <a:cxnLst/>
            <a:rect r="r" b="b" t="t" l="l"/>
            <a:pathLst>
              <a:path h="6816969" w="3502854">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9025787">
            <a:off x="10195987" y="1460182"/>
            <a:ext cx="2972937" cy="1463154"/>
          </a:xfrm>
          <a:custGeom>
            <a:avLst/>
            <a:gdLst/>
            <a:ahLst/>
            <a:cxnLst/>
            <a:rect r="r" b="b" t="t" l="l"/>
            <a:pathLst>
              <a:path h="1463154" w="2972937">
                <a:moveTo>
                  <a:pt x="0" y="0"/>
                </a:moveTo>
                <a:lnTo>
                  <a:pt x="2972937" y="0"/>
                </a:lnTo>
                <a:lnTo>
                  <a:pt x="2972937" y="1463153"/>
                </a:lnTo>
                <a:lnTo>
                  <a:pt x="0" y="1463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5452173" y="6929670"/>
            <a:ext cx="7706329" cy="523875"/>
          </a:xfrm>
          <a:prstGeom prst="rect">
            <a:avLst/>
          </a:prstGeom>
        </p:spPr>
        <p:txBody>
          <a:bodyPr anchor="t" rtlCol="false" tIns="0" lIns="0" bIns="0" rIns="0">
            <a:spAutoFit/>
          </a:bodyPr>
          <a:lstStyle/>
          <a:p>
            <a:pPr algn="ctr">
              <a:lnSpc>
                <a:spcPts val="4200"/>
              </a:lnSpc>
              <a:spcBef>
                <a:spcPct val="0"/>
              </a:spcBef>
            </a:pPr>
            <a:r>
              <a:rPr lang="en-US" sz="3000">
                <a:solidFill>
                  <a:srgbClr val="261310"/>
                </a:solidFill>
                <a:latin typeface="Glacial Indifference Bold"/>
              </a:rPr>
              <a:t>Do you have any questions?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552125"/>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0147516" y="2416080"/>
            <a:ext cx="5779802" cy="5264874"/>
          </a:xfrm>
          <a:custGeom>
            <a:avLst/>
            <a:gdLst/>
            <a:ahLst/>
            <a:cxnLst/>
            <a:rect r="r" b="b" t="t" l="l"/>
            <a:pathLst>
              <a:path h="5264874" w="5779802">
                <a:moveTo>
                  <a:pt x="0" y="0"/>
                </a:moveTo>
                <a:lnTo>
                  <a:pt x="5779802" y="0"/>
                </a:lnTo>
                <a:lnTo>
                  <a:pt x="5779802" y="5264874"/>
                </a:lnTo>
                <a:lnTo>
                  <a:pt x="0" y="52648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384613" y="3965450"/>
            <a:ext cx="7268948" cy="2743081"/>
          </a:xfrm>
          <a:prstGeom prst="rect">
            <a:avLst/>
          </a:prstGeom>
        </p:spPr>
        <p:txBody>
          <a:bodyPr anchor="t" rtlCol="false" tIns="0" lIns="0" bIns="0" rIns="0">
            <a:spAutoFit/>
          </a:bodyPr>
          <a:lstStyle/>
          <a:p>
            <a:pPr algn="ctr">
              <a:lnSpc>
                <a:spcPts val="7139"/>
              </a:lnSpc>
            </a:pPr>
            <a:r>
              <a:rPr lang="en-US" sz="5999">
                <a:solidFill>
                  <a:srgbClr val="261310"/>
                </a:solidFill>
                <a:latin typeface="Grand Cru S Medium"/>
              </a:rPr>
              <a:t>Maximum Power Point Tracking</a:t>
            </a:r>
          </a:p>
          <a:p>
            <a:pPr algn="ctr">
              <a:lnSpc>
                <a:spcPts val="7139"/>
              </a:lnSpc>
            </a:pPr>
            <a:r>
              <a:rPr lang="en-US" sz="5999">
                <a:solidFill>
                  <a:srgbClr val="261310"/>
                </a:solidFill>
                <a:latin typeface="Grand Cru S Medium"/>
              </a:rPr>
              <a:t>(MPPT)</a:t>
            </a:r>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7276532" y="1437394"/>
            <a:ext cx="9585881" cy="4390333"/>
          </a:xfrm>
          <a:custGeom>
            <a:avLst/>
            <a:gdLst/>
            <a:ahLst/>
            <a:cxnLst/>
            <a:rect r="r" b="b" t="t" l="l"/>
            <a:pathLst>
              <a:path h="4390333" w="9585881">
                <a:moveTo>
                  <a:pt x="0" y="0"/>
                </a:moveTo>
                <a:lnTo>
                  <a:pt x="9585881" y="0"/>
                </a:lnTo>
                <a:lnTo>
                  <a:pt x="9585881" y="4390334"/>
                </a:lnTo>
                <a:lnTo>
                  <a:pt x="0" y="4390334"/>
                </a:lnTo>
                <a:lnTo>
                  <a:pt x="0" y="0"/>
                </a:lnTo>
                <a:close/>
              </a:path>
            </a:pathLst>
          </a:custGeom>
          <a:blipFill>
            <a:blip r:embed="rId2"/>
            <a:stretch>
              <a:fillRect l="0" t="0" r="0" b="0"/>
            </a:stretch>
          </a:blipFill>
        </p:spPr>
      </p:sp>
      <p:sp>
        <p:nvSpPr>
          <p:cNvPr name="Freeform 10" id="10"/>
          <p:cNvSpPr/>
          <p:nvPr/>
        </p:nvSpPr>
        <p:spPr>
          <a:xfrm flipH="false" flipV="false" rot="0">
            <a:off x="14554188" y="6523268"/>
            <a:ext cx="2424963" cy="3123945"/>
          </a:xfrm>
          <a:custGeom>
            <a:avLst/>
            <a:gdLst/>
            <a:ahLst/>
            <a:cxnLst/>
            <a:rect r="r" b="b" t="t" l="l"/>
            <a:pathLst>
              <a:path h="3123945" w="2424963">
                <a:moveTo>
                  <a:pt x="0" y="0"/>
                </a:moveTo>
                <a:lnTo>
                  <a:pt x="2424962" y="0"/>
                </a:lnTo>
                <a:lnTo>
                  <a:pt x="2424962" y="3123945"/>
                </a:lnTo>
                <a:lnTo>
                  <a:pt x="0" y="3123945"/>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223748" y="1752227"/>
            <a:ext cx="6321507" cy="2317904"/>
          </a:xfrm>
          <a:prstGeom prst="rect">
            <a:avLst/>
          </a:prstGeom>
        </p:spPr>
        <p:txBody>
          <a:bodyPr anchor="t" rtlCol="false" tIns="0" lIns="0" bIns="0" rIns="0">
            <a:spAutoFit/>
          </a:bodyPr>
          <a:lstStyle/>
          <a:p>
            <a:pPr>
              <a:lnSpc>
                <a:spcPts val="9098"/>
              </a:lnSpc>
            </a:pPr>
            <a:r>
              <a:rPr lang="en-US" sz="7581">
                <a:solidFill>
                  <a:srgbClr val="261310"/>
                </a:solidFill>
                <a:latin typeface="Grand Cru S Bold"/>
              </a:rPr>
              <a:t>What is MPPT?</a:t>
            </a:r>
          </a:p>
        </p:txBody>
      </p:sp>
      <p:sp>
        <p:nvSpPr>
          <p:cNvPr name="TextBox 12" id="12"/>
          <p:cNvSpPr txBox="true"/>
          <p:nvPr/>
        </p:nvSpPr>
        <p:spPr>
          <a:xfrm rot="0">
            <a:off x="2223748" y="4172439"/>
            <a:ext cx="14755402" cy="5734709"/>
          </a:xfrm>
          <a:prstGeom prst="rect">
            <a:avLst/>
          </a:prstGeom>
        </p:spPr>
        <p:txBody>
          <a:bodyPr anchor="t" rtlCol="false" tIns="0" lIns="0" bIns="0" rIns="0">
            <a:spAutoFit/>
          </a:bodyPr>
          <a:lstStyle/>
          <a:p>
            <a:pPr marL="648994" indent="-324497" lvl="1">
              <a:lnSpc>
                <a:spcPts val="4719"/>
              </a:lnSpc>
              <a:buFont typeface="Arial"/>
              <a:buChar char="•"/>
            </a:pPr>
            <a:r>
              <a:rPr lang="en-US" sz="3005" u="sng">
                <a:solidFill>
                  <a:srgbClr val="261310"/>
                </a:solidFill>
                <a:latin typeface="Questrial"/>
              </a:rPr>
              <a:t>Definition:</a:t>
            </a:r>
          </a:p>
          <a:p>
            <a:pPr>
              <a:lnSpc>
                <a:spcPts val="4719"/>
              </a:lnSpc>
            </a:pPr>
            <a:r>
              <a:rPr lang="en-US" sz="3005">
                <a:solidFill>
                  <a:srgbClr val="261310"/>
                </a:solidFill>
                <a:latin typeface="Questrial"/>
              </a:rPr>
              <a:t>MPPT boosts solar panel performance.</a:t>
            </a:r>
          </a:p>
          <a:p>
            <a:pPr marL="648994" indent="-324497" lvl="1">
              <a:lnSpc>
                <a:spcPts val="4719"/>
              </a:lnSpc>
              <a:buFont typeface="Arial"/>
              <a:buChar char="•"/>
            </a:pPr>
            <a:r>
              <a:rPr lang="en-US" sz="3005" u="sng">
                <a:solidFill>
                  <a:srgbClr val="261310"/>
                </a:solidFill>
                <a:latin typeface="Questrial"/>
              </a:rPr>
              <a:t>How it Works:</a:t>
            </a:r>
          </a:p>
          <a:p>
            <a:pPr>
              <a:lnSpc>
                <a:spcPts val="4719"/>
              </a:lnSpc>
            </a:pPr>
            <a:r>
              <a:rPr lang="en-US" sz="3005">
                <a:solidFill>
                  <a:srgbClr val="261310"/>
                </a:solidFill>
                <a:latin typeface="Questrial"/>
              </a:rPr>
              <a:t>Smart technology adjusts panel settings for maximum power output.</a:t>
            </a:r>
          </a:p>
          <a:p>
            <a:pPr marL="648994" indent="-324497" lvl="1">
              <a:lnSpc>
                <a:spcPts val="4719"/>
              </a:lnSpc>
              <a:buFont typeface="Arial"/>
              <a:buChar char="•"/>
            </a:pPr>
            <a:r>
              <a:rPr lang="en-US" sz="3005" u="sng">
                <a:solidFill>
                  <a:srgbClr val="261310"/>
                </a:solidFill>
                <a:latin typeface="Questrial"/>
              </a:rPr>
              <a:t>Key Benefit:</a:t>
            </a:r>
          </a:p>
          <a:p>
            <a:pPr>
              <a:lnSpc>
                <a:spcPts val="4719"/>
              </a:lnSpc>
            </a:pPr>
            <a:r>
              <a:rPr lang="en-US" sz="3005">
                <a:solidFill>
                  <a:srgbClr val="261310"/>
                </a:solidFill>
                <a:latin typeface="Questrial"/>
              </a:rPr>
              <a:t>Significantly improves solar system efficiency.</a:t>
            </a:r>
          </a:p>
          <a:p>
            <a:pPr marL="648994" indent="-324497" lvl="1">
              <a:lnSpc>
                <a:spcPts val="4719"/>
              </a:lnSpc>
              <a:buFont typeface="Arial"/>
              <a:buChar char="•"/>
            </a:pPr>
            <a:r>
              <a:rPr lang="en-US" sz="3005" u="sng">
                <a:solidFill>
                  <a:srgbClr val="261310"/>
                </a:solidFill>
                <a:latin typeface="Questrial"/>
              </a:rPr>
              <a:t>Applications:</a:t>
            </a:r>
          </a:p>
          <a:p>
            <a:pPr>
              <a:lnSpc>
                <a:spcPts val="4719"/>
              </a:lnSpc>
            </a:pPr>
            <a:r>
              <a:rPr lang="en-US" sz="3005">
                <a:solidFill>
                  <a:srgbClr val="261310"/>
                </a:solidFill>
                <a:latin typeface="Questrial"/>
              </a:rPr>
              <a:t>Used in solar charge controllers, grid-tied inverters, and various solar power setups.</a:t>
            </a:r>
          </a:p>
          <a:p>
            <a:pPr>
              <a:lnSpc>
                <a:spcPts val="4091"/>
              </a:lnSpc>
            </a:pPr>
          </a:p>
          <a:p>
            <a:pPr>
              <a:lnSpc>
                <a:spcPts val="4091"/>
              </a:lnSpc>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816831" y="836186"/>
            <a:ext cx="14137329" cy="5982110"/>
          </a:xfrm>
          <a:custGeom>
            <a:avLst/>
            <a:gdLst/>
            <a:ahLst/>
            <a:cxnLst/>
            <a:rect r="r" b="b" t="t" l="l"/>
            <a:pathLst>
              <a:path h="5982110" w="14137329">
                <a:moveTo>
                  <a:pt x="0" y="0"/>
                </a:moveTo>
                <a:lnTo>
                  <a:pt x="14137329" y="0"/>
                </a:lnTo>
                <a:lnTo>
                  <a:pt x="14137329" y="5982110"/>
                </a:lnTo>
                <a:lnTo>
                  <a:pt x="0" y="5982110"/>
                </a:lnTo>
                <a:lnTo>
                  <a:pt x="0" y="0"/>
                </a:lnTo>
                <a:close/>
              </a:path>
            </a:pathLst>
          </a:custGeom>
          <a:blipFill>
            <a:blip r:embed="rId2"/>
            <a:stretch>
              <a:fillRect l="0" t="-1543" r="0" b="-1543"/>
            </a:stretch>
          </a:blipFill>
        </p:spPr>
      </p:sp>
      <p:sp>
        <p:nvSpPr>
          <p:cNvPr name="Freeform 10" id="10"/>
          <p:cNvSpPr/>
          <p:nvPr/>
        </p:nvSpPr>
        <p:spPr>
          <a:xfrm flipH="false" flipV="false" rot="0">
            <a:off x="15320478" y="-1028700"/>
            <a:ext cx="3898773" cy="4114800"/>
          </a:xfrm>
          <a:custGeom>
            <a:avLst/>
            <a:gdLst/>
            <a:ahLst/>
            <a:cxnLst/>
            <a:rect r="r" b="b" t="t" l="l"/>
            <a:pathLst>
              <a:path h="4114800" w="3898773">
                <a:moveTo>
                  <a:pt x="0" y="0"/>
                </a:moveTo>
                <a:lnTo>
                  <a:pt x="3898773" y="0"/>
                </a:lnTo>
                <a:lnTo>
                  <a:pt x="389877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79731" y="6818296"/>
            <a:ext cx="5216862" cy="4114800"/>
          </a:xfrm>
          <a:custGeom>
            <a:avLst/>
            <a:gdLst/>
            <a:ahLst/>
            <a:cxnLst/>
            <a:rect r="r" b="b" t="t" l="l"/>
            <a:pathLst>
              <a:path h="4114800" w="5216862">
                <a:moveTo>
                  <a:pt x="0" y="0"/>
                </a:moveTo>
                <a:lnTo>
                  <a:pt x="5216862" y="0"/>
                </a:lnTo>
                <a:lnTo>
                  <a:pt x="52168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712497" y="6889386"/>
            <a:ext cx="5495949" cy="739070"/>
          </a:xfrm>
          <a:prstGeom prst="rect">
            <a:avLst/>
          </a:prstGeom>
        </p:spPr>
        <p:txBody>
          <a:bodyPr anchor="t" rtlCol="false" tIns="0" lIns="0" bIns="0" rIns="0">
            <a:spAutoFit/>
          </a:bodyPr>
          <a:lstStyle/>
          <a:p>
            <a:pPr algn="ctr">
              <a:lnSpc>
                <a:spcPts val="6054"/>
              </a:lnSpc>
            </a:pPr>
            <a:r>
              <a:rPr lang="en-US" sz="4324">
                <a:solidFill>
                  <a:srgbClr val="000000"/>
                </a:solidFill>
                <a:latin typeface="Questrial"/>
              </a:rPr>
              <a:t>A Photovoltaic System</a:t>
            </a:r>
          </a:p>
        </p:txBody>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4751522" y="3721217"/>
            <a:ext cx="8784956" cy="2865140"/>
          </a:xfrm>
          <a:prstGeom prst="rect">
            <a:avLst/>
          </a:prstGeom>
        </p:spPr>
        <p:txBody>
          <a:bodyPr anchor="t" rtlCol="false" tIns="0" lIns="0" bIns="0" rIns="0">
            <a:spAutoFit/>
          </a:bodyPr>
          <a:lstStyle/>
          <a:p>
            <a:pPr algn="ctr">
              <a:lnSpc>
                <a:spcPts val="11336"/>
              </a:lnSpc>
            </a:pPr>
            <a:r>
              <a:rPr lang="en-US" sz="8997">
                <a:solidFill>
                  <a:srgbClr val="261310"/>
                </a:solidFill>
                <a:latin typeface="Grand Cru S"/>
              </a:rPr>
              <a:t>Algorithm for MPPT</a:t>
            </a:r>
          </a:p>
        </p:txBody>
      </p:sp>
      <p:sp>
        <p:nvSpPr>
          <p:cNvPr name="Freeform 10" id="10"/>
          <p:cNvSpPr/>
          <p:nvPr/>
        </p:nvSpPr>
        <p:spPr>
          <a:xfrm flipH="false" flipV="false" rot="0">
            <a:off x="1028700" y="3575511"/>
            <a:ext cx="3160459" cy="3444701"/>
          </a:xfrm>
          <a:custGeom>
            <a:avLst/>
            <a:gdLst/>
            <a:ahLst/>
            <a:cxnLst/>
            <a:rect r="r" b="b" t="t" l="l"/>
            <a:pathLst>
              <a:path h="3444701" w="3160459">
                <a:moveTo>
                  <a:pt x="0" y="0"/>
                </a:moveTo>
                <a:lnTo>
                  <a:pt x="3160459" y="0"/>
                </a:lnTo>
                <a:lnTo>
                  <a:pt x="3160459" y="3444701"/>
                </a:lnTo>
                <a:lnTo>
                  <a:pt x="0" y="3444701"/>
                </a:lnTo>
                <a:lnTo>
                  <a:pt x="0" y="0"/>
                </a:lnTo>
                <a:close/>
              </a:path>
            </a:pathLst>
          </a:custGeom>
          <a:blipFill>
            <a:blip r:embed="rId2"/>
            <a:stretch>
              <a:fillRect l="-12591" t="-7151" r="-12591" b="-7701"/>
            </a:stretch>
          </a:blipFill>
        </p:spPr>
      </p:sp>
      <p:sp>
        <p:nvSpPr>
          <p:cNvPr name="Freeform 11" id="11"/>
          <p:cNvSpPr/>
          <p:nvPr/>
        </p:nvSpPr>
        <p:spPr>
          <a:xfrm flipH="false" flipV="false" rot="0">
            <a:off x="14098841" y="3218294"/>
            <a:ext cx="3160459" cy="3444701"/>
          </a:xfrm>
          <a:custGeom>
            <a:avLst/>
            <a:gdLst/>
            <a:ahLst/>
            <a:cxnLst/>
            <a:rect r="r" b="b" t="t" l="l"/>
            <a:pathLst>
              <a:path h="3444701" w="3160459">
                <a:moveTo>
                  <a:pt x="0" y="0"/>
                </a:moveTo>
                <a:lnTo>
                  <a:pt x="3160459" y="0"/>
                </a:lnTo>
                <a:lnTo>
                  <a:pt x="3160459" y="3444700"/>
                </a:lnTo>
                <a:lnTo>
                  <a:pt x="0" y="3444700"/>
                </a:lnTo>
                <a:lnTo>
                  <a:pt x="0" y="0"/>
                </a:lnTo>
                <a:close/>
              </a:path>
            </a:pathLst>
          </a:custGeom>
          <a:blipFill>
            <a:blip r:embed="rId2"/>
            <a:stretch>
              <a:fillRect l="-12591" t="-7151" r="-12591" b="-770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552125"/>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10147516" y="2416080"/>
            <a:ext cx="5779802" cy="5264874"/>
          </a:xfrm>
          <a:custGeom>
            <a:avLst/>
            <a:gdLst/>
            <a:ahLst/>
            <a:cxnLst/>
            <a:rect r="r" b="b" t="t" l="l"/>
            <a:pathLst>
              <a:path h="5264874" w="5779802">
                <a:moveTo>
                  <a:pt x="0" y="0"/>
                </a:moveTo>
                <a:lnTo>
                  <a:pt x="5779802" y="0"/>
                </a:lnTo>
                <a:lnTo>
                  <a:pt x="5779802" y="5264874"/>
                </a:lnTo>
                <a:lnTo>
                  <a:pt x="0" y="52648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187730" y="3049775"/>
            <a:ext cx="8474859" cy="4541520"/>
          </a:xfrm>
          <a:prstGeom prst="rect">
            <a:avLst/>
          </a:prstGeom>
        </p:spPr>
        <p:txBody>
          <a:bodyPr anchor="t" rtlCol="false" tIns="0" lIns="0" bIns="0" rIns="0">
            <a:spAutoFit/>
          </a:bodyPr>
          <a:lstStyle/>
          <a:p>
            <a:pPr algn="ctr">
              <a:lnSpc>
                <a:spcPts val="7139"/>
              </a:lnSpc>
            </a:pPr>
            <a:r>
              <a:rPr lang="en-US" sz="5999">
                <a:solidFill>
                  <a:srgbClr val="261310"/>
                </a:solidFill>
                <a:latin typeface="Grand Cru S Medium Italics"/>
              </a:rPr>
              <a:t>Particle Swarm Optimization (PSO)</a:t>
            </a:r>
          </a:p>
          <a:p>
            <a:pPr algn="ctr">
              <a:lnSpc>
                <a:spcPts val="7139"/>
              </a:lnSpc>
            </a:pPr>
            <a:r>
              <a:rPr lang="en-US" sz="5999">
                <a:solidFill>
                  <a:srgbClr val="261310"/>
                </a:solidFill>
                <a:latin typeface="Grand Cru S Medium"/>
              </a:rPr>
              <a:t>and</a:t>
            </a:r>
          </a:p>
          <a:p>
            <a:pPr algn="ctr">
              <a:lnSpc>
                <a:spcPts val="7139"/>
              </a:lnSpc>
            </a:pPr>
            <a:r>
              <a:rPr lang="en-US" sz="5999">
                <a:solidFill>
                  <a:srgbClr val="261310"/>
                </a:solidFill>
                <a:latin typeface="Grand Cru S Medium Italics"/>
              </a:rPr>
              <a:t>Gravitational Search Algorithm (GSA)</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TextBox 9" id="9"/>
          <p:cNvSpPr txBox="true"/>
          <p:nvPr/>
        </p:nvSpPr>
        <p:spPr>
          <a:xfrm rot="0">
            <a:off x="2299636" y="2549999"/>
            <a:ext cx="13688728" cy="5432027"/>
          </a:xfrm>
          <a:prstGeom prst="rect">
            <a:avLst/>
          </a:prstGeom>
        </p:spPr>
        <p:txBody>
          <a:bodyPr anchor="t" rtlCol="false" tIns="0" lIns="0" bIns="0" rIns="0">
            <a:spAutoFit/>
          </a:bodyPr>
          <a:lstStyle/>
          <a:p>
            <a:pPr algn="ctr">
              <a:lnSpc>
                <a:spcPts val="6192"/>
              </a:lnSpc>
            </a:pPr>
            <a:r>
              <a:rPr lang="en-US" sz="3995">
                <a:solidFill>
                  <a:srgbClr val="261310"/>
                </a:solidFill>
                <a:latin typeface="Questrial"/>
              </a:rPr>
              <a:t>In computer science, </a:t>
            </a:r>
            <a:r>
              <a:rPr lang="en-US" sz="3995">
                <a:solidFill>
                  <a:srgbClr val="4281C3"/>
                </a:solidFill>
                <a:latin typeface="Questrial"/>
              </a:rPr>
              <a:t>particle swarm optimization (PSO)</a:t>
            </a:r>
            <a:r>
              <a:rPr lang="en-US" sz="3995">
                <a:solidFill>
                  <a:srgbClr val="261310"/>
                </a:solidFill>
                <a:latin typeface="Questrial"/>
              </a:rPr>
              <a:t> is a smart way of solving problems. It uses a bunch of candidates called particles and helps them move around smartly to find the best solution. Each particle knows its best position and learns from others to explore and find the overall best solutions over time. It's like a team effort to figure out the best answer.</a:t>
            </a:r>
          </a:p>
        </p:txBody>
      </p:sp>
      <p:sp>
        <p:nvSpPr>
          <p:cNvPr name="TextBox 10" id="10"/>
          <p:cNvSpPr txBox="true"/>
          <p:nvPr/>
        </p:nvSpPr>
        <p:spPr>
          <a:xfrm rot="0">
            <a:off x="3719498" y="885874"/>
            <a:ext cx="10849005" cy="1265995"/>
          </a:xfrm>
          <a:prstGeom prst="rect">
            <a:avLst/>
          </a:prstGeom>
        </p:spPr>
        <p:txBody>
          <a:bodyPr anchor="t" rtlCol="false" tIns="0" lIns="0" bIns="0" rIns="0">
            <a:spAutoFit/>
          </a:bodyPr>
          <a:lstStyle/>
          <a:p>
            <a:pPr algn="ctr">
              <a:lnSpc>
                <a:spcPts val="9932"/>
              </a:lnSpc>
            </a:pPr>
            <a:r>
              <a:rPr lang="en-US" sz="8346">
                <a:solidFill>
                  <a:srgbClr val="261310"/>
                </a:solidFill>
                <a:latin typeface="Grand Cru S Bold"/>
              </a:rPr>
              <a:t>What is PSO?</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DBD3"/>
        </a:solidFill>
      </p:bgPr>
    </p:bg>
    <p:spTree>
      <p:nvGrpSpPr>
        <p:cNvPr id="1" name=""/>
        <p:cNvGrpSpPr/>
        <p:nvPr/>
      </p:nvGrpSpPr>
      <p:grpSpPr>
        <a:xfrm>
          <a:off x="0" y="0"/>
          <a:ext cx="0" cy="0"/>
          <a:chOff x="0" y="0"/>
          <a:chExt cx="0" cy="0"/>
        </a:xfrm>
      </p:grpSpPr>
      <p:grpSp>
        <p:nvGrpSpPr>
          <p:cNvPr name="Group 2" id="2"/>
          <p:cNvGrpSpPr/>
          <p:nvPr/>
        </p:nvGrpSpPr>
        <p:grpSpPr>
          <a:xfrm rot="0">
            <a:off x="441723" y="379852"/>
            <a:ext cx="17404553" cy="9527296"/>
            <a:chOff x="0" y="0"/>
            <a:chExt cx="23206071" cy="12703061"/>
          </a:xfrm>
        </p:grpSpPr>
        <p:grpSp>
          <p:nvGrpSpPr>
            <p:cNvPr name="Group 3" id="3"/>
            <p:cNvGrpSpPr/>
            <p:nvPr/>
          </p:nvGrpSpPr>
          <p:grpSpPr>
            <a:xfrm rot="0">
              <a:off x="0" y="0"/>
              <a:ext cx="23206071" cy="12703061"/>
              <a:chOff x="0" y="0"/>
              <a:chExt cx="4596479" cy="2516124"/>
            </a:xfrm>
          </p:grpSpPr>
          <p:sp>
            <p:nvSpPr>
              <p:cNvPr name="Freeform 4" id="4"/>
              <p:cNvSpPr/>
              <p:nvPr/>
            </p:nvSpPr>
            <p:spPr>
              <a:xfrm flipH="false" flipV="false" rot="0">
                <a:off x="0" y="0"/>
                <a:ext cx="4596479" cy="2516124"/>
              </a:xfrm>
              <a:custGeom>
                <a:avLst/>
                <a:gdLst/>
                <a:ahLst/>
                <a:cxnLst/>
                <a:rect r="r" b="b" t="t" l="l"/>
                <a:pathLst>
                  <a:path h="2516124" w="4596479">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name="TextBox 5" id="5"/>
              <p:cNvSpPr txBox="true"/>
              <p:nvPr/>
            </p:nvSpPr>
            <p:spPr>
              <a:xfrm>
                <a:off x="38100" y="-9525"/>
                <a:ext cx="4520279" cy="248754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0293" y="186017"/>
              <a:ext cx="22836362" cy="12317628"/>
              <a:chOff x="0" y="0"/>
              <a:chExt cx="4596479" cy="2479279"/>
            </a:xfrm>
          </p:grpSpPr>
          <p:sp>
            <p:nvSpPr>
              <p:cNvPr name="Freeform 7" id="7"/>
              <p:cNvSpPr/>
              <p:nvPr/>
            </p:nvSpPr>
            <p:spPr>
              <a:xfrm flipH="false" flipV="false" rot="0">
                <a:off x="0" y="0"/>
                <a:ext cx="4596479" cy="2479279"/>
              </a:xfrm>
              <a:custGeom>
                <a:avLst/>
                <a:gdLst/>
                <a:ahLst/>
                <a:cxnLst/>
                <a:rect r="r" b="b" t="t" l="l"/>
                <a:pathLst>
                  <a:path h="2479279" w="45964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name="TextBox 8" id="8"/>
              <p:cNvSpPr txBox="true"/>
              <p:nvPr/>
            </p:nvSpPr>
            <p:spPr>
              <a:xfrm>
                <a:off x="38100" y="-9525"/>
                <a:ext cx="4520279" cy="2450704"/>
              </a:xfrm>
              <a:prstGeom prst="rect">
                <a:avLst/>
              </a:prstGeom>
            </p:spPr>
            <p:txBody>
              <a:bodyPr anchor="ctr" rtlCol="false" tIns="50800" lIns="50800" bIns="50800" rIns="50800"/>
              <a:lstStyle/>
              <a:p>
                <a:pPr algn="ctr">
                  <a:lnSpc>
                    <a:spcPts val="2659"/>
                  </a:lnSpc>
                </a:pPr>
              </a:p>
            </p:txBody>
          </p:sp>
        </p:grpSp>
      </p:grpSp>
      <p:sp>
        <p:nvSpPr>
          <p:cNvPr name="Freeform 9" id="9"/>
          <p:cNvSpPr/>
          <p:nvPr/>
        </p:nvSpPr>
        <p:spPr>
          <a:xfrm flipH="false" flipV="false" rot="0">
            <a:off x="9895312" y="2368240"/>
            <a:ext cx="7363988" cy="5264101"/>
          </a:xfrm>
          <a:custGeom>
            <a:avLst/>
            <a:gdLst/>
            <a:ahLst/>
            <a:cxnLst/>
            <a:rect r="r" b="b" t="t" l="l"/>
            <a:pathLst>
              <a:path h="5264101" w="7363988">
                <a:moveTo>
                  <a:pt x="0" y="0"/>
                </a:moveTo>
                <a:lnTo>
                  <a:pt x="7363988" y="0"/>
                </a:lnTo>
                <a:lnTo>
                  <a:pt x="7363988" y="5264100"/>
                </a:lnTo>
                <a:lnTo>
                  <a:pt x="0" y="5264100"/>
                </a:lnTo>
                <a:lnTo>
                  <a:pt x="0" y="0"/>
                </a:lnTo>
                <a:close/>
              </a:path>
            </a:pathLst>
          </a:custGeom>
          <a:blipFill>
            <a:blip r:embed="rId2"/>
            <a:stretch>
              <a:fillRect l="0" t="0" r="0" b="0"/>
            </a:stretch>
          </a:blipFill>
        </p:spPr>
      </p:sp>
      <p:sp>
        <p:nvSpPr>
          <p:cNvPr name="TextBox 10" id="10"/>
          <p:cNvSpPr txBox="true"/>
          <p:nvPr/>
        </p:nvSpPr>
        <p:spPr>
          <a:xfrm rot="0">
            <a:off x="914941" y="1679229"/>
            <a:ext cx="8493220" cy="9422130"/>
          </a:xfrm>
          <a:prstGeom prst="rect">
            <a:avLst/>
          </a:prstGeom>
        </p:spPr>
        <p:txBody>
          <a:bodyPr anchor="t" rtlCol="false" tIns="0" lIns="0" bIns="0" rIns="0">
            <a:spAutoFit/>
          </a:bodyPr>
          <a:lstStyle/>
          <a:p>
            <a:pPr>
              <a:lnSpc>
                <a:spcPts val="4710"/>
              </a:lnSpc>
            </a:pPr>
            <a:r>
              <a:rPr lang="en-US" sz="3000">
                <a:solidFill>
                  <a:srgbClr val="004AAD"/>
                </a:solidFill>
                <a:latin typeface="Questrial"/>
              </a:rPr>
              <a:t>Particle Swarm Optimization (PSO) </a:t>
            </a:r>
            <a:r>
              <a:rPr lang="en-US" sz="3000">
                <a:solidFill>
                  <a:srgbClr val="000000"/>
                </a:solidFill>
                <a:latin typeface="Questrial"/>
              </a:rPr>
              <a:t>is a nature-inspired optimization algorithm based on the behavior of flocks of birds. Particles, representing potential solutions, move through a solution space, adjusting their positions based on their own experiences and the experiences of the entire group. PSO is a heuristic method that, although not guaranteed to find the global optimal solution, is effective in searching for good solutions in complex spaces. for good solutions in complex spaces.</a:t>
            </a:r>
          </a:p>
          <a:p>
            <a:pPr>
              <a:lnSpc>
                <a:spcPts val="4710"/>
              </a:lnSpc>
            </a:pPr>
          </a:p>
          <a:p>
            <a:pPr>
              <a:lnSpc>
                <a:spcPts val="4710"/>
              </a:lnSpc>
            </a:pPr>
          </a:p>
          <a:p>
            <a:pPr>
              <a:lnSpc>
                <a:spcPts val="4710"/>
              </a:lnSpc>
            </a:pPr>
          </a:p>
          <a:p>
            <a:pPr>
              <a:lnSpc>
                <a:spcPts val="4710"/>
              </a:lnSpc>
            </a:pPr>
          </a:p>
          <a:p>
            <a:pPr>
              <a:lnSpc>
                <a:spcPts val="4710"/>
              </a:lnSpc>
            </a:pPr>
          </a:p>
        </p:txBody>
      </p:sp>
    </p:spTree>
  </p:cSld>
  <p:clrMapOvr>
    <a:masterClrMapping/>
  </p:clrMapOvr>
  <p:transition spd="slow">
    <p:push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DAF7JuDlGDI</dc:identifier>
  <dcterms:modified xsi:type="dcterms:W3CDTF">2011-08-01T06:04:30Z</dcterms:modified>
  <cp:revision>1</cp:revision>
  <dc:title>Group 2</dc:title>
</cp:coreProperties>
</file>